
<file path=[Content_Types].xml><?xml version="1.0" encoding="utf-8"?>
<Types xmlns="http://schemas.openxmlformats.org/package/2006/content-types">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6"/>
  </p:notesMasterIdLst>
  <p:sldIdLst>
    <p:sldId id="261" r:id="rId2"/>
    <p:sldId id="272" r:id="rId3"/>
    <p:sldId id="290" r:id="rId4"/>
    <p:sldId id="274" r:id="rId5"/>
    <p:sldId id="289" r:id="rId6"/>
    <p:sldId id="276" r:id="rId7"/>
    <p:sldId id="277" r:id="rId8"/>
    <p:sldId id="278" r:id="rId9"/>
    <p:sldId id="279" r:id="rId10"/>
    <p:sldId id="280" r:id="rId11"/>
    <p:sldId id="288" r:id="rId12"/>
    <p:sldId id="270" r:id="rId13"/>
    <p:sldId id="256" r:id="rId14"/>
    <p:sldId id="258" r:id="rId15"/>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charset="0"/>
        <a:ea typeface="+mn-ea"/>
        <a:cs typeface="Arial" charset="0"/>
      </a:defRPr>
    </a:lvl1pPr>
    <a:lvl2pPr marL="457200" algn="l" defTabSz="457200" rtl="0" fontAlgn="base">
      <a:spcBef>
        <a:spcPct val="0"/>
      </a:spcBef>
      <a:spcAft>
        <a:spcPct val="0"/>
      </a:spcAft>
      <a:defRPr kern="1200">
        <a:solidFill>
          <a:schemeClr val="tx1"/>
        </a:solidFill>
        <a:latin typeface="Arial" charset="0"/>
        <a:ea typeface="+mn-ea"/>
        <a:cs typeface="Arial" charset="0"/>
      </a:defRPr>
    </a:lvl2pPr>
    <a:lvl3pPr marL="914400" algn="l" defTabSz="457200" rtl="0" fontAlgn="base">
      <a:spcBef>
        <a:spcPct val="0"/>
      </a:spcBef>
      <a:spcAft>
        <a:spcPct val="0"/>
      </a:spcAft>
      <a:defRPr kern="1200">
        <a:solidFill>
          <a:schemeClr val="tx1"/>
        </a:solidFill>
        <a:latin typeface="Arial" charset="0"/>
        <a:ea typeface="+mn-ea"/>
        <a:cs typeface="Arial" charset="0"/>
      </a:defRPr>
    </a:lvl3pPr>
    <a:lvl4pPr marL="1371600" algn="l" defTabSz="457200" rtl="0" fontAlgn="base">
      <a:spcBef>
        <a:spcPct val="0"/>
      </a:spcBef>
      <a:spcAft>
        <a:spcPct val="0"/>
      </a:spcAft>
      <a:defRPr kern="1200">
        <a:solidFill>
          <a:schemeClr val="tx1"/>
        </a:solidFill>
        <a:latin typeface="Arial" charset="0"/>
        <a:ea typeface="+mn-ea"/>
        <a:cs typeface="Arial" charset="0"/>
      </a:defRPr>
    </a:lvl4pPr>
    <a:lvl5pPr marL="1828800" algn="l" defTabSz="457200"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Thomle, Adrienne (MN10)" initials="" lastIdx="13"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4FF46"/>
    <a:srgbClr val="43C6C9"/>
    <a:srgbClr val="C0C0C0"/>
    <a:srgbClr val="182B89"/>
    <a:srgbClr val="09209D"/>
    <a:srgbClr val="135BB9"/>
    <a:srgbClr val="A8EA3F"/>
    <a:srgbClr val="91C53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52661" autoAdjust="0"/>
  </p:normalViewPr>
  <p:slideViewPr>
    <p:cSldViewPr snapToObjects="1">
      <p:cViewPr varScale="1">
        <p:scale>
          <a:sx n="34" d="100"/>
          <a:sy n="34" d="100"/>
        </p:scale>
        <p:origin x="2220" y="3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1572"/>
    </p:cViewPr>
  </p:sorterViewPr>
  <p:notesViewPr>
    <p:cSldViewPr snapToObjects="1">
      <p:cViewPr>
        <p:scale>
          <a:sx n="75" d="100"/>
          <a:sy n="75" d="100"/>
        </p:scale>
        <p:origin x="2168" y="-72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31691B05-8B31-4477-87C4-115360EBC8B7}" type="datetimeFigureOut">
              <a:rPr lang="en-US"/>
              <a:pPr>
                <a:defRPr/>
              </a:pPr>
              <a:t>7/3/2025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09909BE1-7A3A-440F-9FED-645E3EC172DB}" type="slidenum">
              <a:rPr lang="en-US"/>
              <a:pPr>
                <a:defRPr/>
              </a:pPr>
              <a:t>‹#›</a:t>
            </a:fld>
            <a:endParaRPr lang="en-US"/>
          </a:p>
        </p:txBody>
      </p:sp>
    </p:spTree>
    <p:extLst>
      <p:ext uri="{BB962C8B-B14F-4D97-AF65-F5344CB8AC3E}">
        <p14:creationId xmlns:p14="http://schemas.microsoft.com/office/powerpoint/2010/main" val="69867659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48D4B548-05D0-4241-A75A-922332120BB9}" type="slidenum">
              <a:rPr lang="en-US" smtClean="0"/>
              <a:pPr/>
              <a:t>1</a:t>
            </a:fld>
            <a:endParaRPr lang="en-US"/>
          </a:p>
        </p:txBody>
      </p:sp>
      <p:sp>
        <p:nvSpPr>
          <p:cNvPr id="16386"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6387"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a:t>This presentation provides a general introduction to the ASHRAE technical committees (TCs) and related committees (such as TGs, TRGs and MTGs) that support ASHRAE’s development and dissemination of knowledge. The objective of this presentation is to provide a broad roadmap of this aspect of the</a:t>
            </a:r>
            <a:r>
              <a:rPr lang="en-US" baseline="0" dirty="0"/>
              <a:t> Society’s work</a:t>
            </a:r>
            <a:r>
              <a:rPr lang="en-US" dirty="0"/>
              <a:t>. </a:t>
            </a:r>
          </a:p>
          <a:p>
            <a:pPr eaLnBrk="1" hangingPunct="1">
              <a:spcBef>
                <a:spcPct val="0"/>
              </a:spcBef>
            </a:pPr>
            <a:r>
              <a:rPr lang="en-US" dirty="0"/>
              <a:t>The contact point is – Steve Hammerling; E-mail: MORTS@ashrae.net; phone: (404) 636-8400 </a:t>
            </a:r>
            <a:r>
              <a:rPr lang="en-US" dirty="0">
                <a:solidFill>
                  <a:srgbClr val="FF0000"/>
                </a:solidFill>
              </a:rPr>
              <a:t>(CLICK NEXT)</a:t>
            </a:r>
            <a:endParaRPr lang="en-US" dirty="0"/>
          </a:p>
        </p:txBody>
      </p:sp>
    </p:spTree>
    <p:extLst>
      <p:ext uri="{BB962C8B-B14F-4D97-AF65-F5344CB8AC3E}">
        <p14:creationId xmlns:p14="http://schemas.microsoft.com/office/powerpoint/2010/main" val="42020412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Slide Image Placeholder 1"/>
          <p:cNvSpPr>
            <a:spLocks noGrp="1" noRot="1" noChangeAspect="1"/>
          </p:cNvSpPr>
          <p:nvPr>
            <p:ph type="sldImg"/>
          </p:nvPr>
        </p:nvSpPr>
        <p:spPr bwMode="auto">
          <a:xfrm>
            <a:off x="1150938" y="692150"/>
            <a:ext cx="4556125" cy="3416300"/>
          </a:xfrm>
          <a:noFill/>
          <a:ln>
            <a:solidFill>
              <a:srgbClr val="000000"/>
            </a:solidFill>
            <a:miter lim="800000"/>
            <a:headEnd/>
            <a:tailEnd/>
          </a:ln>
        </p:spPr>
      </p:sp>
      <p:sp>
        <p:nvSpPr>
          <p:cNvPr id="36866" name="Notes Placeholder 2"/>
          <p:cNvSpPr>
            <a:spLocks noGrp="1"/>
          </p:cNvSpPr>
          <p:nvPr>
            <p:ph type="body" idx="1"/>
          </p:nvPr>
        </p:nvSpPr>
        <p:spPr bwMode="auto">
          <a:noFill/>
        </p:spPr>
        <p:txBody>
          <a:bodyPr wrap="square" numCol="1" anchor="t" anchorCtr="0" compatLnSpc="1">
            <a:prstTxWarp prst="textNoShape">
              <a:avLst/>
            </a:prstTxWarp>
            <a:normAutofit lnSpcReduction="10000"/>
          </a:bodyPr>
          <a:lstStyle/>
          <a:p>
            <a:pPr eaLnBrk="1" hangingPunct="1">
              <a:spcBef>
                <a:spcPct val="0"/>
              </a:spcBef>
            </a:pPr>
            <a:r>
              <a:rPr lang="en-US" dirty="0">
                <a:solidFill>
                  <a:srgbClr val="FF0000"/>
                </a:solidFill>
              </a:rPr>
              <a:t> How</a:t>
            </a:r>
            <a:r>
              <a:rPr lang="en-US" baseline="0" dirty="0">
                <a:solidFill>
                  <a:srgbClr val="FF0000"/>
                </a:solidFill>
              </a:rPr>
              <a:t> do you get involved? </a:t>
            </a:r>
            <a:r>
              <a:rPr lang="en-US" dirty="0">
                <a:solidFill>
                  <a:srgbClr val="FF0000"/>
                </a:solidFill>
              </a:rPr>
              <a:t>(CLICK NEXT) </a:t>
            </a:r>
            <a:r>
              <a:rPr lang="en-US" dirty="0"/>
              <a:t>Select the </a:t>
            </a:r>
            <a:r>
              <a:rPr lang="en-US" b="1" i="1" dirty="0"/>
              <a:t>Standards, Research &amp; Technology</a:t>
            </a:r>
            <a:r>
              <a:rPr lang="en-US" dirty="0"/>
              <a:t>  menu on the ASHRAE homepage, </a:t>
            </a:r>
            <a:r>
              <a:rPr lang="en-US" dirty="0">
                <a:solidFill>
                  <a:srgbClr val="FF0000"/>
                </a:solidFill>
              </a:rPr>
              <a:t>(CLICK NEXT) </a:t>
            </a:r>
            <a:r>
              <a:rPr lang="en-US" dirty="0"/>
              <a:t>then select </a:t>
            </a:r>
            <a:r>
              <a:rPr lang="en-US" b="1" i="1" dirty="0"/>
              <a:t>Technical Committees </a:t>
            </a:r>
            <a:r>
              <a:rPr lang="en-US" dirty="0"/>
              <a:t> from the left-hand menu list </a:t>
            </a:r>
            <a:r>
              <a:rPr lang="en-US" dirty="0">
                <a:solidFill>
                  <a:srgbClr val="FF0000"/>
                </a:solidFill>
              </a:rPr>
              <a:t>(CLICK NEXT)</a:t>
            </a:r>
            <a:r>
              <a:rPr lang="en-US" dirty="0"/>
              <a:t> for full information on all ASHRAE TCs, TGs, TRGs, and </a:t>
            </a:r>
            <a:r>
              <a:rPr lang="en-US" dirty="0" err="1"/>
              <a:t>MTGs.</a:t>
            </a:r>
            <a:r>
              <a:rPr lang="en-US" dirty="0"/>
              <a:t> </a:t>
            </a:r>
            <a:r>
              <a:rPr lang="en-US" dirty="0">
                <a:solidFill>
                  <a:srgbClr val="FF0000"/>
                </a:solidFill>
              </a:rPr>
              <a:t>(CLICK NEXT) </a:t>
            </a:r>
            <a:r>
              <a:rPr lang="en-US" dirty="0"/>
              <a:t>The websites maintained by the individual TCs are a great place to find out more about what a TC is actually doing </a:t>
            </a:r>
            <a:r>
              <a:rPr lang="en-US" dirty="0">
                <a:solidFill>
                  <a:srgbClr val="FF0000"/>
                </a:solidFill>
              </a:rPr>
              <a:t>(CLICK NEXT) </a:t>
            </a:r>
            <a:r>
              <a:rPr lang="en-US" dirty="0"/>
              <a:t>and who to contact to get involved. </a:t>
            </a:r>
            <a:r>
              <a:rPr lang="en-US" dirty="0">
                <a:solidFill>
                  <a:srgbClr val="FF0000"/>
                </a:solidFill>
              </a:rPr>
              <a:t>(CLICK NEXT)</a:t>
            </a:r>
          </a:p>
          <a:p>
            <a:pPr eaLnBrk="1" hangingPunct="1">
              <a:spcBef>
                <a:spcPct val="0"/>
              </a:spcBef>
            </a:pPr>
            <a:r>
              <a:rPr lang="en-US" dirty="0">
                <a:solidFill>
                  <a:schemeClr val="tx1"/>
                </a:solidFill>
              </a:rPr>
              <a:t>Email the TC chair </a:t>
            </a:r>
            <a:r>
              <a:rPr lang="en-US" dirty="0">
                <a:solidFill>
                  <a:srgbClr val="FF0000"/>
                </a:solidFill>
              </a:rPr>
              <a:t>(CLICK NEXT)</a:t>
            </a:r>
            <a:endParaRPr lang="en-US" dirty="0"/>
          </a:p>
          <a:p>
            <a:pPr eaLnBrk="1" hangingPunct="1">
              <a:spcBef>
                <a:spcPct val="0"/>
              </a:spcBef>
            </a:pPr>
            <a:r>
              <a:rPr lang="en-US" dirty="0"/>
              <a:t>Provisional Corresponding Members are a little different than Corresponding Members:</a:t>
            </a:r>
          </a:p>
          <a:p>
            <a:pPr eaLnBrk="1" hangingPunct="1">
              <a:spcBef>
                <a:spcPct val="0"/>
              </a:spcBef>
            </a:pPr>
            <a:r>
              <a:rPr lang="en-US" b="1" dirty="0"/>
              <a:t>Provisional Corresponding Members</a:t>
            </a:r>
            <a:r>
              <a:rPr lang="en-US" dirty="0"/>
              <a:t> are additions to the TC/TG/TRG roster made by ASHRAE staff between roster update cycles, usually </a:t>
            </a:r>
            <a:r>
              <a:rPr lang="en-US" i="1" dirty="0"/>
              <a:t>at the request of someone wanting to participate</a:t>
            </a:r>
            <a:r>
              <a:rPr lang="en-US" dirty="0"/>
              <a:t> in the technical committee. If the technical committee chair takes no action on a Provisional Corresponding Member, they are dropped from the roster after two years. For purposes of committee assignments and other work of the TC/TG/TRG committee, the status of “Provisional” does not limit an individual’s active involvement in the work of the TC/TG/TRG. </a:t>
            </a:r>
          </a:p>
          <a:p>
            <a:pPr eaLnBrk="1" hangingPunct="1">
              <a:spcBef>
                <a:spcPct val="0"/>
              </a:spcBef>
            </a:pPr>
            <a:r>
              <a:rPr lang="en-US" b="1" dirty="0"/>
              <a:t>Corresponding Members</a:t>
            </a:r>
            <a:r>
              <a:rPr lang="en-US" dirty="0"/>
              <a:t> are expected to participate in TC/TG/TRG activities and attend meetings when possible, but may not vote on TC/TG/TRG business. They may, however, serve on, chair and vote on TC/TG/TRG subcommittees, including Proposal Evaluation and Project Monitoring Subcommittees. A Corresponding Member may also serve as Vice Chair or Secretary of a TC/TG/TRG if they attend meetings regularly. </a:t>
            </a:r>
            <a:r>
              <a:rPr lang="en-US" dirty="0">
                <a:solidFill>
                  <a:srgbClr val="FF0000"/>
                </a:solidFill>
              </a:rPr>
              <a:t>(CLICK NEXT)</a:t>
            </a:r>
          </a:p>
          <a:p>
            <a:pPr eaLnBrk="1" hangingPunct="1">
              <a:spcBef>
                <a:spcPct val="0"/>
              </a:spcBef>
            </a:pPr>
            <a:r>
              <a:rPr lang="en-US" dirty="0">
                <a:solidFill>
                  <a:schemeClr val="tx1"/>
                </a:solidFill>
              </a:rPr>
              <a:t>Go to a meeting </a:t>
            </a:r>
            <a:r>
              <a:rPr lang="en-US" dirty="0">
                <a:solidFill>
                  <a:srgbClr val="FF0000"/>
                </a:solidFill>
              </a:rPr>
              <a:t>(CLICK NEXT)</a:t>
            </a:r>
            <a:endParaRPr lang="en-US" dirty="0"/>
          </a:p>
        </p:txBody>
      </p:sp>
      <p:sp>
        <p:nvSpPr>
          <p:cNvPr id="3686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9B3A4F1E-5D64-412D-B5D6-ECF2D22FBD2E}" type="slidenum">
              <a:rPr lang="en-US" smtClean="0"/>
              <a:pPr/>
              <a:t>10</a:t>
            </a:fld>
            <a:endParaRPr lang="en-US"/>
          </a:p>
        </p:txBody>
      </p:sp>
    </p:spTree>
    <p:extLst>
      <p:ext uri="{BB962C8B-B14F-4D97-AF65-F5344CB8AC3E}">
        <p14:creationId xmlns:p14="http://schemas.microsoft.com/office/powerpoint/2010/main" val="78772788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Slide Image Placeholder 1"/>
          <p:cNvSpPr>
            <a:spLocks noGrp="1" noRot="1" noChangeAspect="1"/>
          </p:cNvSpPr>
          <p:nvPr>
            <p:ph type="sldImg"/>
          </p:nvPr>
        </p:nvSpPr>
        <p:spPr bwMode="auto">
          <a:xfrm>
            <a:off x="1150938" y="692150"/>
            <a:ext cx="4556125" cy="3416300"/>
          </a:xfrm>
          <a:noFill/>
          <a:ln>
            <a:solidFill>
              <a:srgbClr val="000000"/>
            </a:solidFill>
            <a:miter lim="800000"/>
            <a:headEnd/>
            <a:tailEnd/>
          </a:ln>
        </p:spPr>
      </p:sp>
      <p:sp>
        <p:nvSpPr>
          <p:cNvPr id="24578" name="Notes Placeholder 2"/>
          <p:cNvSpPr>
            <a:spLocks noGrp="1"/>
          </p:cNvSpPr>
          <p:nvPr>
            <p:ph type="body" idx="1"/>
          </p:nvPr>
        </p:nvSpPr>
        <p:spPr bwMode="auto">
          <a:noFill/>
        </p:spPr>
        <p:txBody>
          <a:bodyPr wrap="square" numCol="1"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defRPr/>
            </a:pPr>
            <a:r>
              <a:rPr lang="en-US" dirty="0">
                <a:solidFill>
                  <a:schemeClr val="tx1"/>
                </a:solidFill>
              </a:rPr>
              <a:t>How can</a:t>
            </a:r>
            <a:r>
              <a:rPr lang="en-US" baseline="0" dirty="0">
                <a:solidFill>
                  <a:schemeClr val="tx1"/>
                </a:solidFill>
              </a:rPr>
              <a:t> you participate? </a:t>
            </a:r>
            <a:r>
              <a:rPr lang="en-US" dirty="0">
                <a:solidFill>
                  <a:srgbClr val="FF0000"/>
                </a:solidFill>
              </a:rPr>
              <a:t>(CLICK NEXT) </a:t>
            </a:r>
            <a:r>
              <a:rPr lang="en-US" dirty="0"/>
              <a:t>While being physically present is the most common means of participation, It is possible</a:t>
            </a:r>
            <a:r>
              <a:rPr lang="en-US" baseline="0" dirty="0"/>
              <a:t> to participate in committee activities and contribute to committee efforts even if you find it impossible to attend committee meetings on a regular basis. </a:t>
            </a:r>
            <a:r>
              <a:rPr lang="en-US" dirty="0">
                <a:solidFill>
                  <a:srgbClr val="FF0000"/>
                </a:solidFill>
              </a:rPr>
              <a:t>(CLICK NEXT)</a:t>
            </a:r>
            <a:endParaRPr lang="en-US" baseline="0" dirty="0"/>
          </a:p>
          <a:p>
            <a:pPr marL="0" marR="0" indent="0" algn="l" defTabSz="914400" rtl="0" eaLnBrk="1" fontAlgn="base" latinLnBrk="0" hangingPunct="1">
              <a:lnSpc>
                <a:spcPct val="100000"/>
              </a:lnSpc>
              <a:spcBef>
                <a:spcPct val="0"/>
              </a:spcBef>
              <a:spcAft>
                <a:spcPct val="0"/>
              </a:spcAft>
              <a:buClrTx/>
              <a:buSzTx/>
              <a:buFontTx/>
              <a:buNone/>
              <a:tabLst/>
              <a:defRPr/>
            </a:pPr>
            <a:r>
              <a:rPr lang="en-US" baseline="0" dirty="0"/>
              <a:t>There are two formal means of remote participation: Corresponding membership and Provisional Corresponding membership as discussed.  This allows you to receive all of the minutes and correspondence from the committee, the opportunity to correspond with the committee leadership and participate in the activities of the committee (Handbook chapter revision for instance). </a:t>
            </a:r>
            <a:r>
              <a:rPr lang="en-US" dirty="0">
                <a:solidFill>
                  <a:srgbClr val="FF0000"/>
                </a:solidFill>
              </a:rPr>
              <a:t>(CLICK NEXT)</a:t>
            </a:r>
            <a:endParaRPr lang="en-US" baseline="0" dirty="0"/>
          </a:p>
          <a:p>
            <a:pPr eaLnBrk="1" hangingPunct="1">
              <a:spcBef>
                <a:spcPct val="0"/>
              </a:spcBef>
            </a:pPr>
            <a:r>
              <a:rPr lang="en-US" baseline="0" dirty="0"/>
              <a:t>ASHRAE is working to provide the ability for anyone to participate in a committee meeting via an audio only conference call similar to a web meeting.  These are known as “RPMs”. </a:t>
            </a:r>
            <a:r>
              <a:rPr lang="en-US" dirty="0">
                <a:solidFill>
                  <a:srgbClr val="FF0000"/>
                </a:solidFill>
              </a:rPr>
              <a:t>(CLICK NEXT) </a:t>
            </a:r>
          </a:p>
          <a:p>
            <a:pPr eaLnBrk="1" hangingPunct="1">
              <a:spcBef>
                <a:spcPct val="0"/>
              </a:spcBef>
            </a:pPr>
            <a:r>
              <a:rPr lang="en-US" baseline="0" dirty="0">
                <a:solidFill>
                  <a:schemeClr val="tx1"/>
                </a:solidFill>
              </a:rPr>
              <a:t>The calls happen at the time of the meeting  </a:t>
            </a:r>
            <a:r>
              <a:rPr lang="en-US" dirty="0">
                <a:solidFill>
                  <a:srgbClr val="FF0000"/>
                </a:solidFill>
              </a:rPr>
              <a:t>(CLICK NEXT</a:t>
            </a:r>
            <a:r>
              <a:rPr lang="en-US" dirty="0">
                <a:solidFill>
                  <a:schemeClr val="tx1"/>
                </a:solidFill>
              </a:rPr>
              <a:t>)  At</a:t>
            </a:r>
            <a:r>
              <a:rPr lang="en-US" baseline="0" dirty="0">
                <a:solidFill>
                  <a:schemeClr val="tx1"/>
                </a:solidFill>
              </a:rPr>
              <a:t> this time not all committees participate </a:t>
            </a:r>
            <a:r>
              <a:rPr lang="en-US" dirty="0">
                <a:solidFill>
                  <a:srgbClr val="FF0000"/>
                </a:solidFill>
              </a:rPr>
              <a:t>(CLICK NEXT) </a:t>
            </a:r>
            <a:r>
              <a:rPr lang="en-US" dirty="0">
                <a:solidFill>
                  <a:schemeClr val="tx1"/>
                </a:solidFill>
              </a:rPr>
              <a:t>And It a webinar so that you get to see all of the information</a:t>
            </a:r>
            <a:r>
              <a:rPr lang="en-US" baseline="0" dirty="0">
                <a:solidFill>
                  <a:schemeClr val="tx1"/>
                </a:solidFill>
              </a:rPr>
              <a:t> being shown to the committee members present </a:t>
            </a:r>
            <a:r>
              <a:rPr lang="en-US" dirty="0">
                <a:solidFill>
                  <a:srgbClr val="FF0000"/>
                </a:solidFill>
              </a:rPr>
              <a:t>(CLICK NEXT)</a:t>
            </a:r>
            <a:endParaRPr lang="en-US" baseline="0" dirty="0"/>
          </a:p>
          <a:p>
            <a:pPr eaLnBrk="1" hangingPunct="1">
              <a:spcBef>
                <a:spcPct val="0"/>
              </a:spcBef>
            </a:pPr>
            <a:r>
              <a:rPr lang="en-US" baseline="0" dirty="0"/>
              <a:t>Committees are always looking for dependable volunteers. Contact the committee chair (via the TC web site) and express an interest in being involved. Be clear that you may not be able to attend the bi-annual committee meetings, but have time otherwise to contribute to the committee’s work.  You will probably be made a provisional or corresponding member at this point. </a:t>
            </a:r>
            <a:r>
              <a:rPr lang="en-US" dirty="0">
                <a:solidFill>
                  <a:srgbClr val="FF0000"/>
                </a:solidFill>
              </a:rPr>
              <a:t>(CLICK NEXT)</a:t>
            </a:r>
            <a:endParaRPr lang="en-US" dirty="0"/>
          </a:p>
          <a:p>
            <a:pPr eaLnBrk="1" hangingPunct="1">
              <a:spcBef>
                <a:spcPct val="0"/>
              </a:spcBef>
            </a:pPr>
            <a:endParaRPr lang="en-US" dirty="0"/>
          </a:p>
        </p:txBody>
      </p:sp>
      <p:sp>
        <p:nvSpPr>
          <p:cNvPr id="2457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5DC57EB4-1AC2-4611-9028-B1B595F0B2F3}" type="slidenum">
              <a:rPr lang="en-US" smtClean="0"/>
              <a:pPr/>
              <a:t>11</a:t>
            </a:fld>
            <a:endParaRPr lang="en-US"/>
          </a:p>
        </p:txBody>
      </p:sp>
    </p:spTree>
    <p:extLst>
      <p:ext uri="{BB962C8B-B14F-4D97-AF65-F5344CB8AC3E}">
        <p14:creationId xmlns:p14="http://schemas.microsoft.com/office/powerpoint/2010/main" val="370345606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Slide Image Placeholder 1"/>
          <p:cNvSpPr>
            <a:spLocks noGrp="1" noRot="1" noChangeAspect="1"/>
          </p:cNvSpPr>
          <p:nvPr>
            <p:ph type="sldImg"/>
          </p:nvPr>
        </p:nvSpPr>
        <p:spPr bwMode="auto">
          <a:noFill/>
          <a:ln>
            <a:solidFill>
              <a:srgbClr val="000000"/>
            </a:solidFill>
            <a:miter lim="800000"/>
            <a:headEnd/>
            <a:tailEnd/>
          </a:ln>
        </p:spPr>
      </p:sp>
      <p:sp>
        <p:nvSpPr>
          <p:cNvPr id="5632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a:t>Currently, the ASHRAE technical committees are organized in these 10 sections. </a:t>
            </a:r>
          </a:p>
          <a:p>
            <a:pPr eaLnBrk="1" hangingPunct="1">
              <a:spcBef>
                <a:spcPct val="0"/>
              </a:spcBef>
            </a:pPr>
            <a:r>
              <a:rPr lang="en-US" dirty="0"/>
              <a:t>Although the sections listed here are fairly stable, TCs within the sections may merge, spin off into new TCs, or even disband– in response to current demands within the industry and profession. MTGs, a new addition, have experienced growth in response to ever more complex technical matters that span sections. </a:t>
            </a:r>
            <a:r>
              <a:rPr lang="en-US" dirty="0">
                <a:solidFill>
                  <a:srgbClr val="FF0000"/>
                </a:solidFill>
              </a:rPr>
              <a:t>(CLICK NEXT)</a:t>
            </a:r>
            <a:endParaRPr lang="en-US" dirty="0"/>
          </a:p>
        </p:txBody>
      </p:sp>
      <p:sp>
        <p:nvSpPr>
          <p:cNvPr id="5632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C53FED60-D952-46F2-BD66-1660B02897FC}" type="slidenum">
              <a:rPr lang="en-US" smtClean="0"/>
              <a:pPr/>
              <a:t>12</a:t>
            </a:fld>
            <a:endParaRPr lang="en-US"/>
          </a:p>
        </p:txBody>
      </p:sp>
    </p:spTree>
    <p:extLst>
      <p:ext uri="{BB962C8B-B14F-4D97-AF65-F5344CB8AC3E}">
        <p14:creationId xmlns:p14="http://schemas.microsoft.com/office/powerpoint/2010/main" val="406943575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Slide Image Placeholder 1"/>
          <p:cNvSpPr>
            <a:spLocks noGrp="1" noRot="1" noChangeAspect="1"/>
          </p:cNvSpPr>
          <p:nvPr>
            <p:ph type="sldImg"/>
          </p:nvPr>
        </p:nvSpPr>
        <p:spPr bwMode="auto">
          <a:noFill/>
          <a:ln>
            <a:solidFill>
              <a:srgbClr val="000000"/>
            </a:solidFill>
            <a:miter lim="800000"/>
            <a:headEnd/>
            <a:tailEnd/>
          </a:ln>
        </p:spPr>
      </p:sp>
      <p:sp>
        <p:nvSpPr>
          <p:cNvPr id="6041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a:t>Participation in ASHRAE activities is an excellent way to advance your career – technically, personally, and from a business perspective. If you are involved in the HVAC&amp;R field, or a closely related field, ASHRAE is the go-to organization for professional advancement.</a:t>
            </a:r>
          </a:p>
          <a:p>
            <a:pPr eaLnBrk="1" hangingPunct="1">
              <a:spcBef>
                <a:spcPct val="0"/>
              </a:spcBef>
            </a:pPr>
            <a:endParaRPr lang="en-US" dirty="0"/>
          </a:p>
          <a:p>
            <a:pPr eaLnBrk="1" hangingPunct="1">
              <a:spcBef>
                <a:spcPct val="0"/>
              </a:spcBef>
            </a:pPr>
            <a:r>
              <a:rPr lang="en-US" dirty="0"/>
              <a:t>Help ASHRAE shape the industry, advance research, and disseminate critical information. </a:t>
            </a:r>
            <a:r>
              <a:rPr lang="en-US" dirty="0">
                <a:solidFill>
                  <a:srgbClr val="FF0000"/>
                </a:solidFill>
              </a:rPr>
              <a:t>(CLICK NEXT)</a:t>
            </a:r>
            <a:endParaRPr lang="en-US" dirty="0"/>
          </a:p>
        </p:txBody>
      </p:sp>
      <p:sp>
        <p:nvSpPr>
          <p:cNvPr id="6041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2244AC0-B2D6-47C1-A1CE-1AC61C932170}" type="slidenum">
              <a:rPr lang="en-US" smtClean="0"/>
              <a:pPr/>
              <a:t>13</a:t>
            </a:fld>
            <a:endParaRPr lang="en-US"/>
          </a:p>
        </p:txBody>
      </p:sp>
    </p:spTree>
    <p:extLst>
      <p:ext uri="{BB962C8B-B14F-4D97-AF65-F5344CB8AC3E}">
        <p14:creationId xmlns:p14="http://schemas.microsoft.com/office/powerpoint/2010/main" val="328186020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Slide Image Placeholder 1"/>
          <p:cNvSpPr>
            <a:spLocks noGrp="1" noRot="1" noChangeAspect="1"/>
          </p:cNvSpPr>
          <p:nvPr>
            <p:ph type="sldImg"/>
          </p:nvPr>
        </p:nvSpPr>
        <p:spPr bwMode="auto">
          <a:noFill/>
          <a:ln>
            <a:solidFill>
              <a:srgbClr val="000000"/>
            </a:solidFill>
            <a:miter lim="800000"/>
            <a:headEnd/>
            <a:tailEnd/>
          </a:ln>
        </p:spPr>
      </p:sp>
      <p:sp>
        <p:nvSpPr>
          <p:cNvPr id="6246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a:t>It is possible to use ASHRAE as an information resource and not contribute to the development of that information. Possible – but not nearly as fulfilling! ASHRAE thrives only through the volunteer work of thousands of professionals. Don’t treat ASHRAE as a spectator sport – participate. Opportunities are everywhere.</a:t>
            </a:r>
          </a:p>
          <a:p>
            <a:pPr eaLnBrk="1" hangingPunct="1">
              <a:spcBef>
                <a:spcPct val="0"/>
              </a:spcBef>
            </a:pPr>
            <a:endParaRPr lang="en-US" dirty="0"/>
          </a:p>
          <a:p>
            <a:pPr eaLnBrk="1" hangingPunct="1">
              <a:spcBef>
                <a:spcPct val="0"/>
              </a:spcBef>
            </a:pPr>
            <a:r>
              <a:rPr lang="en-US" dirty="0"/>
              <a:t>Explore the ASHRAE</a:t>
            </a:r>
            <a:r>
              <a:rPr lang="en-US" baseline="0" dirty="0"/>
              <a:t> web site.  </a:t>
            </a:r>
            <a:r>
              <a:rPr lang="en-US" dirty="0"/>
              <a:t>From the ASHRAE homepage (www.ashae.org) click</a:t>
            </a:r>
            <a:r>
              <a:rPr lang="en-US" baseline="0" dirty="0"/>
              <a:t> one of the first two dropdown menu tabs for connections to Research, Standards, Technology, and Handbook. Click the far right menu tab for Conferences. </a:t>
            </a:r>
          </a:p>
          <a:p>
            <a:pPr eaLnBrk="1" hangingPunct="1">
              <a:spcBef>
                <a:spcPct val="0"/>
              </a:spcBef>
            </a:pPr>
            <a:endParaRPr lang="en-US" baseline="0" dirty="0"/>
          </a:p>
          <a:p>
            <a:pPr eaLnBrk="1" hangingPunct="1">
              <a:spcBef>
                <a:spcPct val="0"/>
              </a:spcBef>
            </a:pPr>
            <a:r>
              <a:rPr lang="en-US" baseline="0" dirty="0"/>
              <a:t>Whether you realize it or not, you are ‘the expert’ in something that could be a valuable addition to ASHRAE and its members. </a:t>
            </a:r>
          </a:p>
          <a:p>
            <a:pPr eaLnBrk="1" hangingPunct="1">
              <a:spcBef>
                <a:spcPct val="0"/>
              </a:spcBef>
            </a:pPr>
            <a:endParaRPr lang="en-US" baseline="0" dirty="0"/>
          </a:p>
          <a:p>
            <a:pPr eaLnBrk="1" hangingPunct="1">
              <a:spcBef>
                <a:spcPct val="0"/>
              </a:spcBef>
            </a:pPr>
            <a:r>
              <a:rPr lang="en-US" baseline="0" dirty="0"/>
              <a:t>This is the end of the presentation </a:t>
            </a:r>
            <a:r>
              <a:rPr lang="en-US" dirty="0">
                <a:solidFill>
                  <a:srgbClr val="FF0000"/>
                </a:solidFill>
              </a:rPr>
              <a:t>(CLICK NEXT)</a:t>
            </a:r>
            <a:endParaRPr lang="en-US" dirty="0"/>
          </a:p>
        </p:txBody>
      </p:sp>
      <p:sp>
        <p:nvSpPr>
          <p:cNvPr id="6246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AA97054F-AD97-4180-9567-9EEEDEDEA824}" type="slidenum">
              <a:rPr lang="en-US" smtClean="0"/>
              <a:pPr/>
              <a:t>14</a:t>
            </a:fld>
            <a:endParaRPr lang="en-US"/>
          </a:p>
        </p:txBody>
      </p:sp>
    </p:spTree>
    <p:extLst>
      <p:ext uri="{BB962C8B-B14F-4D97-AF65-F5344CB8AC3E}">
        <p14:creationId xmlns:p14="http://schemas.microsoft.com/office/powerpoint/2010/main" val="17097156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lide Image Placeholder 1"/>
          <p:cNvSpPr>
            <a:spLocks noGrp="1" noRot="1" noChangeAspect="1"/>
          </p:cNvSpPr>
          <p:nvPr>
            <p:ph type="sldImg"/>
          </p:nvPr>
        </p:nvSpPr>
        <p:spPr bwMode="auto">
          <a:xfrm>
            <a:off x="1150938" y="692150"/>
            <a:ext cx="4556125" cy="3416300"/>
          </a:xfrm>
          <a:noFill/>
          <a:ln>
            <a:solidFill>
              <a:srgbClr val="000000"/>
            </a:solidFill>
            <a:miter lim="800000"/>
            <a:headEnd/>
            <a:tailEnd/>
          </a:ln>
        </p:spPr>
      </p:sp>
      <p:sp>
        <p:nvSpPr>
          <p:cNvPr id="1843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a:t>There are four types of committees that do the day-to-day grassroots technical work within ASHRAE. </a:t>
            </a:r>
            <a:r>
              <a:rPr lang="en-US" dirty="0">
                <a:solidFill>
                  <a:srgbClr val="FF0000"/>
                </a:solidFill>
              </a:rPr>
              <a:t>(CLICK NEXT) </a:t>
            </a:r>
            <a:r>
              <a:rPr lang="en-US" dirty="0"/>
              <a:t> TCs (technical committees) are the most common and address a wide range of topics. </a:t>
            </a:r>
            <a:r>
              <a:rPr lang="en-US" dirty="0">
                <a:solidFill>
                  <a:srgbClr val="FF0000"/>
                </a:solidFill>
              </a:rPr>
              <a:t>(CLICK NEXT) </a:t>
            </a:r>
            <a:r>
              <a:rPr lang="en-US" dirty="0"/>
              <a:t> TGs. </a:t>
            </a:r>
            <a:r>
              <a:rPr lang="en-US" dirty="0">
                <a:solidFill>
                  <a:srgbClr val="FF0000"/>
                </a:solidFill>
              </a:rPr>
              <a:t>(CLICK NEXT) </a:t>
            </a:r>
            <a:r>
              <a:rPr lang="en-US" dirty="0"/>
              <a:t>  and TRGs (task groups and technical resource groups) are formed with a specific concern in mind. </a:t>
            </a:r>
            <a:r>
              <a:rPr lang="en-US" dirty="0">
                <a:solidFill>
                  <a:srgbClr val="FF0000"/>
                </a:solidFill>
              </a:rPr>
              <a:t>(CLICK NEXT)</a:t>
            </a:r>
            <a:r>
              <a:rPr lang="en-US" dirty="0"/>
              <a:t> MTGs (multidisciplinary task groups) </a:t>
            </a:r>
            <a:r>
              <a:rPr lang="en-US" dirty="0">
                <a:solidFill>
                  <a:srgbClr val="FF0000"/>
                </a:solidFill>
              </a:rPr>
              <a:t>(CLICK NEXT) </a:t>
            </a:r>
            <a:r>
              <a:rPr lang="en-US" dirty="0"/>
              <a:t>are</a:t>
            </a:r>
            <a:r>
              <a:rPr lang="en-US" baseline="0" dirty="0"/>
              <a:t> temporary groups of representatives from several committees (TCs, TGs and others) which are formed to address a specific topic that is broader than the scope of any one technical committee.</a:t>
            </a:r>
            <a:endParaRPr lang="en-US" dirty="0"/>
          </a:p>
          <a:p>
            <a:pPr eaLnBrk="1" hangingPunct="1">
              <a:spcBef>
                <a:spcPct val="0"/>
              </a:spcBef>
            </a:pPr>
            <a:r>
              <a:rPr lang="en-US" dirty="0"/>
              <a:t>The next few slides focus on TCs - the type</a:t>
            </a:r>
            <a:r>
              <a:rPr lang="en-US" baseline="0" dirty="0"/>
              <a:t> of committee which handles the Society’s </a:t>
            </a:r>
            <a:r>
              <a:rPr lang="en-US" dirty="0"/>
              <a:t>technical issues</a:t>
            </a:r>
            <a:r>
              <a:rPr lang="en-US" baseline="0" dirty="0"/>
              <a:t>, and as such is the primary committee type supporting ASHRAE. </a:t>
            </a:r>
            <a:r>
              <a:rPr lang="en-US" dirty="0">
                <a:solidFill>
                  <a:srgbClr val="FF0000"/>
                </a:solidFill>
              </a:rPr>
              <a:t>(CLICK NEXT)</a:t>
            </a:r>
            <a:endParaRPr lang="en-US" dirty="0"/>
          </a:p>
        </p:txBody>
      </p:sp>
      <p:sp>
        <p:nvSpPr>
          <p:cNvPr id="1843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77ED1B9-5AE8-4B6C-A75C-79C28478761B}" type="slidenum">
              <a:rPr lang="en-US" smtClean="0"/>
              <a:pPr/>
              <a:t>2</a:t>
            </a:fld>
            <a:endParaRPr lang="en-US"/>
          </a:p>
        </p:txBody>
      </p:sp>
    </p:spTree>
    <p:extLst>
      <p:ext uri="{BB962C8B-B14F-4D97-AF65-F5344CB8AC3E}">
        <p14:creationId xmlns:p14="http://schemas.microsoft.com/office/powerpoint/2010/main" val="17169177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Slide Image Placeholder 1"/>
          <p:cNvSpPr>
            <a:spLocks noGrp="1" noRot="1" noChangeAspect="1"/>
          </p:cNvSpPr>
          <p:nvPr>
            <p:ph type="sldImg"/>
          </p:nvPr>
        </p:nvSpPr>
        <p:spPr bwMode="auto">
          <a:xfrm>
            <a:off x="1150938" y="692150"/>
            <a:ext cx="4556125" cy="3416300"/>
          </a:xfrm>
          <a:noFill/>
          <a:ln>
            <a:solidFill>
              <a:srgbClr val="000000"/>
            </a:solidFill>
            <a:miter lim="800000"/>
            <a:headEnd/>
            <a:tailEnd/>
          </a:ln>
        </p:spPr>
      </p:sp>
      <p:sp>
        <p:nvSpPr>
          <p:cNvPr id="2457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a:t>Volunteers -- the</a:t>
            </a:r>
            <a:r>
              <a:rPr lang="en-US" baseline="0" dirty="0"/>
              <a:t> pay is terrible, the benefits are outstanding! </a:t>
            </a:r>
            <a:r>
              <a:rPr lang="en-US" dirty="0">
                <a:solidFill>
                  <a:srgbClr val="FF0000"/>
                </a:solidFill>
              </a:rPr>
              <a:t>(CLICK NEXT)</a:t>
            </a:r>
            <a:endParaRPr lang="en-US" dirty="0"/>
          </a:p>
          <a:p>
            <a:pPr eaLnBrk="1" hangingPunct="1">
              <a:spcBef>
                <a:spcPct val="0"/>
              </a:spcBef>
            </a:pPr>
            <a:r>
              <a:rPr lang="en-US" dirty="0"/>
              <a:t>TC membership is comprised of parties who express interest in participating on the committee and then are added to the membership role by ASHRAE. </a:t>
            </a:r>
            <a:r>
              <a:rPr lang="en-US" dirty="0">
                <a:solidFill>
                  <a:srgbClr val="FF0000"/>
                </a:solidFill>
              </a:rPr>
              <a:t>(CLICK NEXT)</a:t>
            </a:r>
            <a:endParaRPr lang="en-US" dirty="0"/>
          </a:p>
          <a:p>
            <a:pPr eaLnBrk="1" hangingPunct="1">
              <a:spcBef>
                <a:spcPct val="0"/>
              </a:spcBef>
            </a:pPr>
            <a:r>
              <a:rPr lang="en-US" dirty="0"/>
              <a:t>Voting members have</a:t>
            </a:r>
            <a:r>
              <a:rPr lang="en-US" baseline="0" dirty="0"/>
              <a:t> the responsibility to approve actions initiated by the committee. </a:t>
            </a:r>
            <a:r>
              <a:rPr lang="en-US" dirty="0">
                <a:solidFill>
                  <a:srgbClr val="FF0000"/>
                </a:solidFill>
              </a:rPr>
              <a:t>(CLICK NEXT)</a:t>
            </a:r>
            <a:endParaRPr lang="en-US" baseline="0" dirty="0"/>
          </a:p>
          <a:p>
            <a:pPr eaLnBrk="1" hangingPunct="1">
              <a:spcBef>
                <a:spcPct val="0"/>
              </a:spcBef>
            </a:pPr>
            <a:r>
              <a:rPr lang="en-US" baseline="0" dirty="0"/>
              <a:t>Corresponding members and provisional corresponding members do not vote but have the responsibility to provide their expertise to the committee during discussions.  They may also be members of subcommittees and vote on those subcommittees. </a:t>
            </a:r>
            <a:r>
              <a:rPr lang="en-US" dirty="0"/>
              <a:t>. </a:t>
            </a:r>
            <a:r>
              <a:rPr lang="en-US" dirty="0">
                <a:solidFill>
                  <a:srgbClr val="FF0000"/>
                </a:solidFill>
              </a:rPr>
              <a:t>(CLICK NEXT) </a:t>
            </a:r>
            <a:endParaRPr lang="en-US" baseline="0" dirty="0"/>
          </a:p>
          <a:p>
            <a:pPr eaLnBrk="1" hangingPunct="1">
              <a:spcBef>
                <a:spcPct val="0"/>
              </a:spcBef>
            </a:pPr>
            <a:r>
              <a:rPr lang="en-US" dirty="0"/>
              <a:t>New </a:t>
            </a:r>
            <a:r>
              <a:rPr lang="en-US" dirty="0">
                <a:solidFill>
                  <a:schemeClr val="tx1"/>
                </a:solidFill>
              </a:rPr>
              <a:t>members (Provisional Corresponding Members)</a:t>
            </a:r>
            <a:r>
              <a:rPr lang="en-US" dirty="0"/>
              <a:t> are always needed to energize the thinking, planning and carrying</a:t>
            </a:r>
            <a:r>
              <a:rPr lang="en-US" baseline="0" dirty="0"/>
              <a:t> out</a:t>
            </a:r>
            <a:r>
              <a:rPr lang="en-US" dirty="0"/>
              <a:t> of the committee work.</a:t>
            </a:r>
            <a:endParaRPr lang="en-US" baseline="0" dirty="0"/>
          </a:p>
          <a:p>
            <a:pPr eaLnBrk="1" hangingPunct="1">
              <a:spcBef>
                <a:spcPct val="0"/>
              </a:spcBef>
            </a:pPr>
            <a:endParaRPr lang="en-US" dirty="0"/>
          </a:p>
          <a:p>
            <a:pPr eaLnBrk="1" hangingPunct="1">
              <a:spcBef>
                <a:spcPct val="0"/>
              </a:spcBef>
            </a:pPr>
            <a:r>
              <a:rPr lang="en-US" dirty="0"/>
              <a:t>One restriction on TC membership is that no more than one voting member of a given TC may be from the same firm/corporation. </a:t>
            </a:r>
            <a:r>
              <a:rPr lang="en-US" dirty="0">
                <a:solidFill>
                  <a:srgbClr val="FF0000"/>
                </a:solidFill>
              </a:rPr>
              <a:t>(CLICK NEXT)</a:t>
            </a:r>
            <a:endParaRPr lang="en-US" dirty="0"/>
          </a:p>
        </p:txBody>
      </p:sp>
      <p:sp>
        <p:nvSpPr>
          <p:cNvPr id="2457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5DC57EB4-1AC2-4611-9028-B1B595F0B2F3}" type="slidenum">
              <a:rPr lang="en-US" smtClean="0"/>
              <a:pPr/>
              <a:t>3</a:t>
            </a:fld>
            <a:endParaRPr lang="en-US"/>
          </a:p>
        </p:txBody>
      </p:sp>
    </p:spTree>
    <p:extLst>
      <p:ext uri="{BB962C8B-B14F-4D97-AF65-F5344CB8AC3E}">
        <p14:creationId xmlns:p14="http://schemas.microsoft.com/office/powerpoint/2010/main" val="25499790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Slide Image Placeholder 1"/>
          <p:cNvSpPr>
            <a:spLocks noGrp="1" noRot="1" noChangeAspect="1"/>
          </p:cNvSpPr>
          <p:nvPr>
            <p:ph type="sldImg"/>
          </p:nvPr>
        </p:nvSpPr>
        <p:spPr bwMode="auto">
          <a:xfrm>
            <a:off x="1150938" y="692150"/>
            <a:ext cx="4556125" cy="3416300"/>
          </a:xfrm>
          <a:noFill/>
          <a:ln>
            <a:solidFill>
              <a:srgbClr val="000000"/>
            </a:solidFill>
            <a:miter lim="800000"/>
            <a:headEnd/>
            <a:tailEnd/>
          </a:ln>
        </p:spPr>
      </p:sp>
      <p:sp>
        <p:nvSpPr>
          <p:cNvPr id="2457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a:t>Volunteer</a:t>
            </a:r>
            <a:r>
              <a:rPr lang="en-US" baseline="0" dirty="0"/>
              <a:t> members come from all facets of our industry. </a:t>
            </a:r>
            <a:r>
              <a:rPr lang="en-US" dirty="0">
                <a:solidFill>
                  <a:srgbClr val="FF0000"/>
                </a:solidFill>
              </a:rPr>
              <a:t>(CLICK NEXT)</a:t>
            </a:r>
            <a:r>
              <a:rPr lang="en-US" baseline="0" dirty="0"/>
              <a:t> The only thing needed is an interest in and willingness to help improve the work of the committee.  You don’t have to be a ‘technical guru’ or have an advanced degree to participate – everyone’s input is needed. </a:t>
            </a:r>
            <a:r>
              <a:rPr lang="en-US" dirty="0">
                <a:solidFill>
                  <a:srgbClr val="FF0000"/>
                </a:solidFill>
              </a:rPr>
              <a:t>(Keep </a:t>
            </a:r>
            <a:r>
              <a:rPr lang="en-US" dirty="0" err="1">
                <a:solidFill>
                  <a:srgbClr val="FF0000"/>
                </a:solidFill>
              </a:rPr>
              <a:t>CLICKing</a:t>
            </a:r>
            <a:r>
              <a:rPr lang="en-US" dirty="0">
                <a:solidFill>
                  <a:srgbClr val="FF0000"/>
                </a:solidFill>
              </a:rPr>
              <a:t> NEXT while talking below – stop when “government” appears – 8</a:t>
            </a:r>
            <a:r>
              <a:rPr lang="en-US" baseline="0" dirty="0">
                <a:solidFill>
                  <a:srgbClr val="FF0000"/>
                </a:solidFill>
              </a:rPr>
              <a:t> clicks</a:t>
            </a:r>
            <a:r>
              <a:rPr lang="en-US" dirty="0">
                <a:solidFill>
                  <a:srgbClr val="FF0000"/>
                </a:solidFill>
              </a:rPr>
              <a:t>)</a:t>
            </a:r>
            <a:endParaRPr lang="en-US" dirty="0"/>
          </a:p>
          <a:p>
            <a:pPr eaLnBrk="1" hangingPunct="1">
              <a:spcBef>
                <a:spcPct val="0"/>
              </a:spcBef>
            </a:pPr>
            <a:r>
              <a:rPr lang="en-US" dirty="0"/>
              <a:t>A member may have previously attended a TC meeting or a program sponsored by a TC, became interested in ongoing participation, and applied for membership,</a:t>
            </a:r>
            <a:r>
              <a:rPr lang="en-US" baseline="0" dirty="0"/>
              <a:t> however, now an interested person may directly apply for provisional corresponding member right from the TC website or from the main ASHRAE website and be automatically added to the TC roster.</a:t>
            </a:r>
            <a:endParaRPr lang="en-US" dirty="0"/>
          </a:p>
          <a:p>
            <a:pPr eaLnBrk="1" hangingPunct="1">
              <a:spcBef>
                <a:spcPct val="0"/>
              </a:spcBef>
            </a:pPr>
            <a:r>
              <a:rPr lang="en-US" dirty="0"/>
              <a:t>There are limits on the number of </a:t>
            </a:r>
            <a:r>
              <a:rPr lang="en-US" i="1" dirty="0"/>
              <a:t>voting</a:t>
            </a:r>
            <a:r>
              <a:rPr lang="en-US" dirty="0"/>
              <a:t> members on a TC (6 minimum and 18 maximum).  Typically someone may be a corresponding member (non-voting) for a few years, participate</a:t>
            </a:r>
            <a:r>
              <a:rPr lang="en-US" baseline="0" dirty="0"/>
              <a:t> in the Committee activities</a:t>
            </a:r>
            <a:r>
              <a:rPr lang="en-US" dirty="0"/>
              <a:t> and then apply for voting membership. Participation on committees is fluid, with voting members rolling on and off the committee in annual cycles (with reappointments likely). The committee officers also cycle through leadership roles. </a:t>
            </a:r>
            <a:r>
              <a:rPr lang="en-US" b="1" dirty="0"/>
              <a:t>ANYONE MAY ATTEND A TC MEETING.</a:t>
            </a:r>
            <a:r>
              <a:rPr lang="en-US" dirty="0"/>
              <a:t> If you have not done so, please attend one and experience this side of ASHRAE. </a:t>
            </a:r>
            <a:r>
              <a:rPr lang="en-US" dirty="0">
                <a:solidFill>
                  <a:srgbClr val="FF0000"/>
                </a:solidFill>
              </a:rPr>
              <a:t>(CLICK NEXT)</a:t>
            </a:r>
            <a:endParaRPr lang="en-US" dirty="0"/>
          </a:p>
        </p:txBody>
      </p:sp>
      <p:sp>
        <p:nvSpPr>
          <p:cNvPr id="2457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5DC57EB4-1AC2-4611-9028-B1B595F0B2F3}" type="slidenum">
              <a:rPr lang="en-US" smtClean="0"/>
              <a:pPr/>
              <a:t>4</a:t>
            </a:fld>
            <a:endParaRPr lang="en-US"/>
          </a:p>
        </p:txBody>
      </p:sp>
    </p:spTree>
    <p:extLst>
      <p:ext uri="{BB962C8B-B14F-4D97-AF65-F5344CB8AC3E}">
        <p14:creationId xmlns:p14="http://schemas.microsoft.com/office/powerpoint/2010/main" val="11953566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Slide Image Placeholder 1"/>
          <p:cNvSpPr>
            <a:spLocks noGrp="1" noRot="1" noChangeAspect="1"/>
          </p:cNvSpPr>
          <p:nvPr>
            <p:ph type="sldImg"/>
          </p:nvPr>
        </p:nvSpPr>
        <p:spPr bwMode="auto">
          <a:xfrm>
            <a:off x="1150938" y="692150"/>
            <a:ext cx="4556125" cy="3416300"/>
          </a:xfrm>
          <a:noFill/>
          <a:ln>
            <a:solidFill>
              <a:srgbClr val="000000"/>
            </a:solidFill>
            <a:miter lim="800000"/>
            <a:headEnd/>
            <a:tailEnd/>
          </a:ln>
        </p:spPr>
      </p:sp>
      <p:sp>
        <p:nvSpPr>
          <p:cNvPr id="22530" name="Notes Placeholder 2"/>
          <p:cNvSpPr>
            <a:spLocks noGrp="1"/>
          </p:cNvSpPr>
          <p:nvPr>
            <p:ph type="body" idx="1"/>
          </p:nvPr>
        </p:nvSpPr>
        <p:spPr bwMode="auto">
          <a:noFill/>
        </p:spPr>
        <p:txBody>
          <a:bodyPr wrap="square"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dirty="0"/>
              <a:t>This is the</a:t>
            </a:r>
            <a:r>
              <a:rPr lang="en-US" baseline="0" dirty="0"/>
              <a:t> typical structure</a:t>
            </a:r>
            <a:r>
              <a:rPr lang="en-US" dirty="0"/>
              <a:t> of a technical committee.</a:t>
            </a:r>
            <a:r>
              <a:rPr lang="en-US" baseline="0" dirty="0"/>
              <a:t>  The majority of the TC’s work is initiated in its</a:t>
            </a:r>
            <a:r>
              <a:rPr kumimoji="0" lang="en-US" sz="1200" b="0" i="0" u="none" strike="noStrike" kern="1200" cap="none" spc="0" normalizeH="0" baseline="0" noProof="0" dirty="0">
                <a:ln>
                  <a:noFill/>
                </a:ln>
                <a:solidFill>
                  <a:prstClr val="black"/>
                </a:solidFill>
                <a:effectLst/>
                <a:uLnTx/>
                <a:uFillTx/>
                <a:latin typeface="+mn-lt"/>
                <a:ea typeface="+mn-ea"/>
                <a:cs typeface="+mn-cs"/>
              </a:rPr>
              <a:t> subcommittees. The key subcommittees are those dealing with Research, Standards, Handbook, and Program.  </a:t>
            </a:r>
            <a:r>
              <a:rPr lang="en-US" dirty="0"/>
              <a:t> The next few slides will talk about these principal duties</a:t>
            </a:r>
            <a:r>
              <a:rPr lang="en-US" baseline="0" dirty="0"/>
              <a:t>.</a:t>
            </a:r>
            <a:r>
              <a:rPr lang="en-US" dirty="0"/>
              <a:t> </a:t>
            </a:r>
          </a:p>
          <a:p>
            <a:pPr eaLnBrk="1" hangingPunct="1">
              <a:spcBef>
                <a:spcPct val="0"/>
              </a:spcBef>
            </a:pPr>
            <a:r>
              <a:rPr lang="en-US" dirty="0"/>
              <a:t>When you attend a bi-annual meeting of the society, attend a committee meeting or a sub-committee meeting and if interested in what you see -- volunteer to join a technical committee. </a:t>
            </a:r>
          </a:p>
          <a:p>
            <a:pPr marL="0" marR="0" indent="0" algn="l" defTabSz="914400" rtl="0" eaLnBrk="1" fontAlgn="base" latinLnBrk="0" hangingPunct="1">
              <a:lnSpc>
                <a:spcPct val="100000"/>
              </a:lnSpc>
              <a:spcBef>
                <a:spcPct val="0"/>
              </a:spcBef>
              <a:spcAft>
                <a:spcPct val="0"/>
              </a:spcAft>
              <a:buClrTx/>
              <a:buSzTx/>
              <a:buFontTx/>
              <a:buNone/>
              <a:tabLst/>
              <a:defRPr/>
            </a:pPr>
            <a:r>
              <a:rPr lang="en-US" dirty="0"/>
              <a:t>Participation in a subcommittee is typically a pathway to active participation in the TC.  </a:t>
            </a:r>
          </a:p>
          <a:p>
            <a:pPr eaLnBrk="1" hangingPunct="1">
              <a:spcBef>
                <a:spcPct val="0"/>
              </a:spcBef>
            </a:pPr>
            <a:r>
              <a:rPr lang="en-US" dirty="0"/>
              <a:t>TC membership is open to non-ASHRAE members as well. </a:t>
            </a:r>
            <a:r>
              <a:rPr lang="en-US" dirty="0">
                <a:solidFill>
                  <a:srgbClr val="FF0000"/>
                </a:solidFill>
              </a:rPr>
              <a:t>(CLICK NEXT)</a:t>
            </a:r>
            <a:endParaRPr lang="en-US" dirty="0"/>
          </a:p>
        </p:txBody>
      </p:sp>
      <p:sp>
        <p:nvSpPr>
          <p:cNvPr id="22531"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B90CABA2-D784-45B2-9967-AE7F150CEE1A}" type="slidenum">
              <a:rPr lang="en-US" sz="1200"/>
              <a:pPr algn="r"/>
              <a:t>5</a:t>
            </a:fld>
            <a:endParaRPr lang="en-US" sz="1200"/>
          </a:p>
        </p:txBody>
      </p:sp>
    </p:spTree>
    <p:extLst>
      <p:ext uri="{BB962C8B-B14F-4D97-AF65-F5344CB8AC3E}">
        <p14:creationId xmlns:p14="http://schemas.microsoft.com/office/powerpoint/2010/main" val="13086911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Slide Image Placeholder 1"/>
          <p:cNvSpPr>
            <a:spLocks noGrp="1" noRot="1" noChangeAspect="1"/>
          </p:cNvSpPr>
          <p:nvPr>
            <p:ph type="sldImg"/>
          </p:nvPr>
        </p:nvSpPr>
        <p:spPr bwMode="auto">
          <a:xfrm>
            <a:off x="1150938" y="692150"/>
            <a:ext cx="4556125" cy="3416300"/>
          </a:xfrm>
          <a:noFill/>
          <a:ln>
            <a:solidFill>
              <a:srgbClr val="000000"/>
            </a:solidFill>
            <a:miter lim="800000"/>
            <a:headEnd/>
            <a:tailEnd/>
          </a:ln>
        </p:spPr>
      </p:sp>
      <p:sp>
        <p:nvSpPr>
          <p:cNvPr id="2867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a:t>ASHRAE TCs play a vital role in </a:t>
            </a:r>
            <a:r>
              <a:rPr lang="en-US" dirty="0">
                <a:solidFill>
                  <a:srgbClr val="FF0000"/>
                </a:solidFill>
              </a:rPr>
              <a:t>(CLICK NEXT)</a:t>
            </a:r>
            <a:r>
              <a:rPr lang="en-US" dirty="0"/>
              <a:t> developing ideas for ASHRAE-funded research projects, </a:t>
            </a:r>
            <a:r>
              <a:rPr lang="en-US" dirty="0">
                <a:solidFill>
                  <a:srgbClr val="FF0000"/>
                </a:solidFill>
              </a:rPr>
              <a:t>(CLICK NEXT) </a:t>
            </a:r>
            <a:r>
              <a:rPr lang="en-US" dirty="0"/>
              <a:t>converting these ideas into viable proposals, </a:t>
            </a:r>
            <a:r>
              <a:rPr lang="en-US" dirty="0">
                <a:solidFill>
                  <a:srgbClr val="FF0000"/>
                </a:solidFill>
              </a:rPr>
              <a:t>(CLICK NEXT) </a:t>
            </a:r>
            <a:r>
              <a:rPr lang="en-US" dirty="0"/>
              <a:t>reviewing and evaluating proposals from contractors bidding on such proposals,</a:t>
            </a:r>
            <a:r>
              <a:rPr lang="en-US" dirty="0">
                <a:solidFill>
                  <a:srgbClr val="FF0000"/>
                </a:solidFill>
              </a:rPr>
              <a:t> (CLICK NEXT) </a:t>
            </a:r>
            <a:r>
              <a:rPr lang="en-US" dirty="0"/>
              <a:t> monitoring the progress and quality of ongoing research projects, and </a:t>
            </a:r>
            <a:r>
              <a:rPr lang="en-US" dirty="0">
                <a:solidFill>
                  <a:srgbClr val="FF0000"/>
                </a:solidFill>
              </a:rPr>
              <a:t>(CLICK NEXT)</a:t>
            </a:r>
            <a:r>
              <a:rPr lang="en-US" dirty="0"/>
              <a:t> ensuring that the results of ASHRAE research are appropriately included in programs, the ASHRAE Handbook, and journal articles. . </a:t>
            </a:r>
            <a:r>
              <a:rPr lang="en-US" dirty="0">
                <a:solidFill>
                  <a:srgbClr val="FF0000"/>
                </a:solidFill>
              </a:rPr>
              <a:t>(CLICK NEXT) </a:t>
            </a:r>
            <a:endParaRPr lang="en-US" dirty="0"/>
          </a:p>
        </p:txBody>
      </p:sp>
      <p:sp>
        <p:nvSpPr>
          <p:cNvPr id="2867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D688CD4-56E3-4E6B-92F2-9D5518F7E7DC}" type="slidenum">
              <a:rPr lang="en-US" smtClean="0"/>
              <a:pPr/>
              <a:t>6</a:t>
            </a:fld>
            <a:endParaRPr lang="en-US"/>
          </a:p>
        </p:txBody>
      </p:sp>
    </p:spTree>
    <p:extLst>
      <p:ext uri="{BB962C8B-B14F-4D97-AF65-F5344CB8AC3E}">
        <p14:creationId xmlns:p14="http://schemas.microsoft.com/office/powerpoint/2010/main" val="10475395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Image Placeholder 1"/>
          <p:cNvSpPr>
            <a:spLocks noGrp="1" noRot="1" noChangeAspect="1"/>
          </p:cNvSpPr>
          <p:nvPr>
            <p:ph type="sldImg"/>
          </p:nvPr>
        </p:nvSpPr>
        <p:spPr bwMode="auto">
          <a:xfrm>
            <a:off x="1150938" y="692150"/>
            <a:ext cx="4556125" cy="3416300"/>
          </a:xfrm>
          <a:noFill/>
          <a:ln>
            <a:solidFill>
              <a:srgbClr val="000000"/>
            </a:solidFill>
            <a:miter lim="800000"/>
            <a:headEnd/>
            <a:tailEnd/>
          </a:ln>
        </p:spPr>
      </p:sp>
      <p:sp>
        <p:nvSpPr>
          <p:cNvPr id="3072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a:solidFill>
                  <a:srgbClr val="FF0000"/>
                </a:solidFill>
              </a:rPr>
              <a:t>ASHRAE</a:t>
            </a:r>
            <a:r>
              <a:rPr lang="en-US" baseline="0" dirty="0">
                <a:solidFill>
                  <a:srgbClr val="FF0000"/>
                </a:solidFill>
              </a:rPr>
              <a:t> </a:t>
            </a:r>
            <a:r>
              <a:rPr lang="en-US" dirty="0">
                <a:solidFill>
                  <a:srgbClr val="FF0000"/>
                </a:solidFill>
              </a:rPr>
              <a:t>Standards (CLICK NEXT) </a:t>
            </a:r>
            <a:r>
              <a:rPr lang="en-US" dirty="0"/>
              <a:t>While Standards</a:t>
            </a:r>
            <a:r>
              <a:rPr lang="en-US" baseline="0" dirty="0"/>
              <a:t> Project Committees are tasked with developing an ASHRAE standard or guideline, </a:t>
            </a:r>
            <a:r>
              <a:rPr lang="en-US" dirty="0"/>
              <a:t>TCs are most often the birthplace. </a:t>
            </a:r>
            <a:r>
              <a:rPr lang="en-US" dirty="0">
                <a:solidFill>
                  <a:srgbClr val="FF0000"/>
                </a:solidFill>
              </a:rPr>
              <a:t>(CLICK NEXT)</a:t>
            </a:r>
            <a:endParaRPr lang="en-US" dirty="0"/>
          </a:p>
          <a:p>
            <a:pPr eaLnBrk="1" hangingPunct="1">
              <a:spcBef>
                <a:spcPct val="0"/>
              </a:spcBef>
            </a:pPr>
            <a:r>
              <a:rPr lang="en-US" dirty="0"/>
              <a:t>A TC identifies a need for a standard, prepares a proposal for standard development, suggests membership</a:t>
            </a:r>
            <a:r>
              <a:rPr lang="en-US" baseline="0" dirty="0"/>
              <a:t> for the project committee</a:t>
            </a:r>
            <a:r>
              <a:rPr lang="en-US" dirty="0"/>
              <a:t>, seeks approval through the ASHRAE Standards Committee, and serves as a formal or informal technical resource for the resulting Standard Project Committee (SPC). </a:t>
            </a:r>
            <a:r>
              <a:rPr lang="en-US" dirty="0">
                <a:solidFill>
                  <a:srgbClr val="FF0000"/>
                </a:solidFill>
              </a:rPr>
              <a:t>(CLICK NEXT)</a:t>
            </a:r>
            <a:endParaRPr lang="en-US" dirty="0"/>
          </a:p>
          <a:p>
            <a:pPr eaLnBrk="1" hangingPunct="1">
              <a:spcBef>
                <a:spcPct val="0"/>
              </a:spcBef>
            </a:pPr>
            <a:r>
              <a:rPr lang="en-US" dirty="0"/>
              <a:t>ASHRAE</a:t>
            </a:r>
            <a:r>
              <a:rPr lang="en-US" baseline="0" dirty="0"/>
              <a:t> also requires cognizant TC’s to review their standards on </a:t>
            </a:r>
            <a:r>
              <a:rPr lang="en-US" baseline="0"/>
              <a:t>a five </a:t>
            </a:r>
            <a:r>
              <a:rPr lang="en-US" baseline="0" dirty="0"/>
              <a:t>year cycle and to recommend whether to keep, update, eliminate, or otherwise change the standard based on the technical needs of the HVAC/R industry. </a:t>
            </a:r>
            <a:r>
              <a:rPr lang="en-US" dirty="0">
                <a:solidFill>
                  <a:srgbClr val="FF0000"/>
                </a:solidFill>
              </a:rPr>
              <a:t>(CLICK NEXT)</a:t>
            </a:r>
            <a:endParaRPr lang="en-US" dirty="0"/>
          </a:p>
          <a:p>
            <a:pPr eaLnBrk="1" hangingPunct="1">
              <a:spcBef>
                <a:spcPct val="0"/>
              </a:spcBef>
            </a:pPr>
            <a:r>
              <a:rPr lang="en-US" dirty="0"/>
              <a:t>The chair and/or members of the standard project committee may be members of the TC</a:t>
            </a:r>
            <a:r>
              <a:rPr lang="en-US" baseline="0" dirty="0"/>
              <a:t> although they do NOT represent the TC but represent their area of the Society’s membership, i.e. industry, manufacturer, government, user, and the public. </a:t>
            </a:r>
            <a:r>
              <a:rPr lang="en-US" dirty="0">
                <a:solidFill>
                  <a:srgbClr val="FF0000"/>
                </a:solidFill>
              </a:rPr>
              <a:t>(CLICK NEXT)</a:t>
            </a:r>
          </a:p>
          <a:p>
            <a:pPr eaLnBrk="1" hangingPunct="1">
              <a:spcBef>
                <a:spcPct val="0"/>
              </a:spcBef>
            </a:pPr>
            <a:r>
              <a:rPr lang="en-US" dirty="0">
                <a:solidFill>
                  <a:srgbClr val="FF0000"/>
                </a:solidFill>
              </a:rPr>
              <a:t>Sometimes</a:t>
            </a:r>
            <a:r>
              <a:rPr lang="en-US" baseline="0" dirty="0">
                <a:solidFill>
                  <a:srgbClr val="FF0000"/>
                </a:solidFill>
              </a:rPr>
              <a:t> a TC member may be asked to be a liaison to provide a particular expertise to the SPC. </a:t>
            </a:r>
            <a:r>
              <a:rPr lang="en-US" dirty="0"/>
              <a:t>. </a:t>
            </a:r>
            <a:r>
              <a:rPr lang="en-US" dirty="0">
                <a:solidFill>
                  <a:srgbClr val="FF0000"/>
                </a:solidFill>
              </a:rPr>
              <a:t>(CLICK NEXT) </a:t>
            </a:r>
          </a:p>
          <a:p>
            <a:pPr eaLnBrk="1" hangingPunct="1">
              <a:spcBef>
                <a:spcPct val="0"/>
              </a:spcBef>
            </a:pPr>
            <a:r>
              <a:rPr lang="en-US" dirty="0">
                <a:solidFill>
                  <a:schemeClr val="tx1"/>
                </a:solidFill>
              </a:rPr>
              <a:t>Occasionally a TC may be asked to look</a:t>
            </a:r>
            <a:r>
              <a:rPr lang="en-US" baseline="0" dirty="0">
                <a:solidFill>
                  <a:schemeClr val="tx1"/>
                </a:solidFill>
              </a:rPr>
              <a:t> at non ASHRAE standards and make a recommendation. </a:t>
            </a:r>
            <a:r>
              <a:rPr lang="en-US" dirty="0">
                <a:solidFill>
                  <a:srgbClr val="FF0000"/>
                </a:solidFill>
              </a:rPr>
              <a:t>(CLICK NEXT)</a:t>
            </a:r>
            <a:endParaRPr lang="en-US" dirty="0"/>
          </a:p>
        </p:txBody>
      </p:sp>
      <p:sp>
        <p:nvSpPr>
          <p:cNvPr id="3072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5B20C67B-043E-4529-9194-C26E3D34A325}" type="slidenum">
              <a:rPr lang="en-US" smtClean="0"/>
              <a:pPr/>
              <a:t>7</a:t>
            </a:fld>
            <a:endParaRPr lang="en-US"/>
          </a:p>
        </p:txBody>
      </p:sp>
    </p:spTree>
    <p:extLst>
      <p:ext uri="{BB962C8B-B14F-4D97-AF65-F5344CB8AC3E}">
        <p14:creationId xmlns:p14="http://schemas.microsoft.com/office/powerpoint/2010/main" val="38949616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Image Placeholder 1"/>
          <p:cNvSpPr>
            <a:spLocks noGrp="1" noRot="1" noChangeAspect="1"/>
          </p:cNvSpPr>
          <p:nvPr>
            <p:ph type="sldImg"/>
          </p:nvPr>
        </p:nvSpPr>
        <p:spPr bwMode="auto">
          <a:xfrm>
            <a:off x="1150938" y="692150"/>
            <a:ext cx="4556125" cy="3416300"/>
          </a:xfrm>
          <a:noFill/>
          <a:ln>
            <a:solidFill>
              <a:srgbClr val="000000"/>
            </a:solidFill>
            <a:miter lim="800000"/>
            <a:headEnd/>
            <a:tailEnd/>
          </a:ln>
        </p:spPr>
      </p:sp>
      <p:sp>
        <p:nvSpPr>
          <p:cNvPr id="3277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a:solidFill>
                  <a:srgbClr val="FF0000"/>
                </a:solidFill>
              </a:rPr>
              <a:t>(CLICK NEXT) </a:t>
            </a:r>
            <a:r>
              <a:rPr lang="en-US" dirty="0"/>
              <a:t>The ASHRAE Handbooks (Fundamentals; Refrigeration; HVAC Applications; and HVAC Systems and Equipment) are a critical part of ASHRAE’s information dissemination mission. </a:t>
            </a:r>
            <a:r>
              <a:rPr lang="en-US" dirty="0">
                <a:solidFill>
                  <a:srgbClr val="FF0000"/>
                </a:solidFill>
              </a:rPr>
              <a:t>(CLICK NEXT) </a:t>
            </a:r>
            <a:r>
              <a:rPr lang="en-US" dirty="0"/>
              <a:t>A Handbook Subcommittee is responsible for this work within the committee. </a:t>
            </a:r>
          </a:p>
          <a:p>
            <a:pPr eaLnBrk="1" hangingPunct="1">
              <a:spcBef>
                <a:spcPct val="0"/>
              </a:spcBef>
            </a:pPr>
            <a:r>
              <a:rPr lang="en-US" dirty="0"/>
              <a:t>Each Handbook volume is published on a four-year cycle and responsibility for maintaining the accuracy and currency of the majority of the chapters in the Handbooks resides with a TC, TRG, or TG. </a:t>
            </a:r>
            <a:r>
              <a:rPr lang="en-US" dirty="0">
                <a:solidFill>
                  <a:srgbClr val="FF0000"/>
                </a:solidFill>
              </a:rPr>
              <a:t>(CLICK NEXT)</a:t>
            </a:r>
          </a:p>
          <a:p>
            <a:pPr eaLnBrk="1" hangingPunct="1">
              <a:spcBef>
                <a:spcPct val="0"/>
              </a:spcBef>
            </a:pPr>
            <a:r>
              <a:rPr lang="en-US" dirty="0">
                <a:solidFill>
                  <a:schemeClr val="tx1"/>
                </a:solidFill>
              </a:rPr>
              <a:t>Look</a:t>
            </a:r>
            <a:r>
              <a:rPr lang="en-US" baseline="0" dirty="0">
                <a:solidFill>
                  <a:schemeClr val="tx1"/>
                </a:solidFill>
              </a:rPr>
              <a:t> in the Handbook to find out who is responsible for each chapter as well as who contributed to its development and maintenance. </a:t>
            </a:r>
            <a:r>
              <a:rPr lang="en-US" dirty="0">
                <a:solidFill>
                  <a:srgbClr val="FF0000"/>
                </a:solidFill>
              </a:rPr>
              <a:t>(CLICK NEXT)</a:t>
            </a:r>
            <a:endParaRPr lang="en-US" dirty="0"/>
          </a:p>
        </p:txBody>
      </p:sp>
      <p:sp>
        <p:nvSpPr>
          <p:cNvPr id="3277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0F5E4D2-A826-41A2-9EED-7DFA5FEAF095}" type="slidenum">
              <a:rPr lang="en-US" smtClean="0"/>
              <a:pPr/>
              <a:t>8</a:t>
            </a:fld>
            <a:endParaRPr lang="en-US"/>
          </a:p>
        </p:txBody>
      </p:sp>
    </p:spTree>
    <p:extLst>
      <p:ext uri="{BB962C8B-B14F-4D97-AF65-F5344CB8AC3E}">
        <p14:creationId xmlns:p14="http://schemas.microsoft.com/office/powerpoint/2010/main" val="11891123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801D2A8F-394E-4B84-B306-8707E295015B}" type="slidenum">
              <a:rPr lang="en-US" smtClean="0"/>
              <a:pPr/>
              <a:t>9</a:t>
            </a:fld>
            <a:endParaRPr lang="en-US"/>
          </a:p>
        </p:txBody>
      </p:sp>
      <p:sp>
        <p:nvSpPr>
          <p:cNvPr id="34818" name="Rectangle 2"/>
          <p:cNvSpPr>
            <a:spLocks noGrp="1" noRot="1" noChangeAspect="1" noChangeArrowheads="1" noTextEdit="1"/>
          </p:cNvSpPr>
          <p:nvPr>
            <p:ph type="sldImg"/>
          </p:nvPr>
        </p:nvSpPr>
        <p:spPr bwMode="auto">
          <a:xfrm>
            <a:off x="1150938" y="692150"/>
            <a:ext cx="4556125" cy="3416300"/>
          </a:xfrm>
          <a:noFill/>
          <a:ln cap="flat">
            <a:solidFill>
              <a:srgbClr val="000000"/>
            </a:solidFill>
            <a:miter lim="800000"/>
            <a:headEnd/>
            <a:tailEnd/>
          </a:ln>
        </p:spPr>
      </p:sp>
      <p:sp>
        <p:nvSpPr>
          <p:cNvPr id="34819"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a:t>While the ASHRAE Handbooks provide archival-quality information for the professions, </a:t>
            </a:r>
            <a:r>
              <a:rPr lang="en-US" dirty="0">
                <a:solidFill>
                  <a:srgbClr val="FF0000"/>
                </a:solidFill>
              </a:rPr>
              <a:t>(CLICK NEXT) </a:t>
            </a:r>
            <a:r>
              <a:rPr lang="en-US" dirty="0"/>
              <a:t>the biannual ASHRAE conferences provide the opportunity for a range of presentations of materials covering a wide spectrum of interests. This part of the TC effort is led by the Programs Subcommittee. As with all ASHRAE TC subcommittees, membership is open to both voting and non-voting TC members.</a:t>
            </a:r>
          </a:p>
          <a:p>
            <a:pPr eaLnBrk="1" hangingPunct="1">
              <a:spcBef>
                <a:spcPct val="0"/>
              </a:spcBef>
            </a:pPr>
            <a:r>
              <a:rPr lang="en-US" dirty="0"/>
              <a:t>There</a:t>
            </a:r>
            <a:r>
              <a:rPr lang="en-US" baseline="0" dirty="0"/>
              <a:t> are several types of programs. </a:t>
            </a:r>
            <a:r>
              <a:rPr lang="en-US" dirty="0">
                <a:solidFill>
                  <a:srgbClr val="FF0000"/>
                </a:solidFill>
              </a:rPr>
              <a:t>(CLICK NEXT)  </a:t>
            </a:r>
            <a:r>
              <a:rPr lang="en-US" dirty="0">
                <a:solidFill>
                  <a:schemeClr val="tx1"/>
                </a:solidFill>
              </a:rPr>
              <a:t>Technical and conference</a:t>
            </a:r>
            <a:r>
              <a:rPr lang="en-US" baseline="0" dirty="0">
                <a:solidFill>
                  <a:schemeClr val="tx1"/>
                </a:solidFill>
              </a:rPr>
              <a:t> papers, </a:t>
            </a:r>
            <a:r>
              <a:rPr lang="en-US" dirty="0">
                <a:solidFill>
                  <a:srgbClr val="FF0000"/>
                </a:solidFill>
              </a:rPr>
              <a:t>(CLICK NEXT) </a:t>
            </a:r>
            <a:r>
              <a:rPr lang="en-US" dirty="0">
                <a:solidFill>
                  <a:schemeClr val="tx1"/>
                </a:solidFill>
              </a:rPr>
              <a:t>presenting written papers,</a:t>
            </a:r>
            <a:r>
              <a:rPr lang="en-US" dirty="0"/>
              <a:t> </a:t>
            </a:r>
            <a:r>
              <a:rPr lang="en-US" dirty="0">
                <a:solidFill>
                  <a:srgbClr val="FF0000"/>
                </a:solidFill>
              </a:rPr>
              <a:t>(CLICK NEXT)  </a:t>
            </a:r>
            <a:r>
              <a:rPr lang="en-US" dirty="0">
                <a:solidFill>
                  <a:schemeClr val="tx1"/>
                </a:solidFill>
              </a:rPr>
              <a:t>Seminars and forums. </a:t>
            </a:r>
            <a:r>
              <a:rPr lang="en-US" dirty="0">
                <a:solidFill>
                  <a:srgbClr val="FF0000"/>
                </a:solidFill>
              </a:rPr>
              <a:t>(CLICK NEXT)</a:t>
            </a:r>
            <a:r>
              <a:rPr lang="en-US" baseline="0" dirty="0">
                <a:solidFill>
                  <a:srgbClr val="FF0000"/>
                </a:solidFill>
              </a:rPr>
              <a:t> </a:t>
            </a:r>
            <a:r>
              <a:rPr lang="en-US" baseline="0" dirty="0">
                <a:solidFill>
                  <a:schemeClr val="tx1"/>
                </a:solidFill>
              </a:rPr>
              <a:t>proposed by TC members</a:t>
            </a:r>
            <a:r>
              <a:rPr lang="en-US" baseline="0" dirty="0">
                <a:solidFill>
                  <a:srgbClr val="FF0000"/>
                </a:solidFill>
              </a:rPr>
              <a:t> </a:t>
            </a:r>
            <a:r>
              <a:rPr lang="en-US" dirty="0">
                <a:solidFill>
                  <a:srgbClr val="FF0000"/>
                </a:solidFill>
              </a:rPr>
              <a:t>(CLICK NEXT) </a:t>
            </a:r>
            <a:r>
              <a:rPr lang="en-US" dirty="0">
                <a:solidFill>
                  <a:schemeClr val="tx1"/>
                </a:solidFill>
              </a:rPr>
              <a:t>several levels of topics </a:t>
            </a:r>
            <a:r>
              <a:rPr lang="en-US" dirty="0">
                <a:solidFill>
                  <a:srgbClr val="FF0000"/>
                </a:solidFill>
              </a:rPr>
              <a:t>(CLICK NEXT) </a:t>
            </a:r>
            <a:r>
              <a:rPr lang="en-US" dirty="0">
                <a:solidFill>
                  <a:schemeClr val="tx1"/>
                </a:solidFill>
              </a:rPr>
              <a:t>informal meetings.  </a:t>
            </a:r>
          </a:p>
          <a:p>
            <a:pPr eaLnBrk="1" hangingPunct="1">
              <a:spcBef>
                <a:spcPct val="0"/>
              </a:spcBef>
            </a:pPr>
            <a:r>
              <a:rPr lang="en-US" dirty="0"/>
              <a:t>TCs and TGs play an important role in shaping these conferences through the development of session ideas, the identification of qualified presenters, the review of technical papers, and the promotion of sessions among their members. </a:t>
            </a:r>
            <a:r>
              <a:rPr lang="en-US" dirty="0">
                <a:solidFill>
                  <a:srgbClr val="FF0000"/>
                </a:solidFill>
              </a:rPr>
              <a:t>(CLICK NEXT)</a:t>
            </a:r>
            <a:endParaRPr lang="en-US" dirty="0"/>
          </a:p>
        </p:txBody>
      </p:sp>
    </p:spTree>
    <p:extLst>
      <p:ext uri="{BB962C8B-B14F-4D97-AF65-F5344CB8AC3E}">
        <p14:creationId xmlns:p14="http://schemas.microsoft.com/office/powerpoint/2010/main" val="301770499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514600"/>
            <a:ext cx="7772400" cy="838200"/>
          </a:xfrm>
          <a:effectLst>
            <a:outerShdw dist="25400" dir="2700000">
              <a:schemeClr val="tx1">
                <a:lumMod val="75000"/>
                <a:lumOff val="25000"/>
              </a:schemeClr>
            </a:outerShdw>
          </a:effectLst>
        </p:spPr>
        <p:txBody>
          <a:bodyPr>
            <a:normAutofit/>
          </a:bodyPr>
          <a:lstStyle>
            <a:lvl1pPr algn="ctr">
              <a:defRPr sz="4000">
                <a:solidFill>
                  <a:schemeClr val="bg1"/>
                </a:solidFill>
              </a:defRPr>
            </a:lvl1pPr>
          </a:lstStyle>
          <a:p>
            <a:r>
              <a:rPr lang="en-US"/>
              <a:t>Click to edit Master title style</a:t>
            </a:r>
          </a:p>
        </p:txBody>
      </p:sp>
      <p:sp>
        <p:nvSpPr>
          <p:cNvPr id="3" name="Subtitle 2"/>
          <p:cNvSpPr>
            <a:spLocks noGrp="1"/>
          </p:cNvSpPr>
          <p:nvPr>
            <p:ph type="subTitle" idx="1"/>
          </p:nvPr>
        </p:nvSpPr>
        <p:spPr>
          <a:xfrm>
            <a:off x="1371600" y="3352800"/>
            <a:ext cx="6400800" cy="1752600"/>
          </a:xfrm>
          <a:effectLst>
            <a:outerShdw dist="12700" dir="2700000">
              <a:schemeClr val="tx1">
                <a:lumMod val="75000"/>
                <a:lumOff val="25000"/>
              </a:schemeClr>
            </a:outerShdw>
          </a:effectLst>
        </p:spPr>
        <p:txBody>
          <a:bodyPr/>
          <a:lstStyle>
            <a:lvl1pPr marL="0" indent="0" algn="ctr">
              <a:buNone/>
              <a:defRPr>
                <a:solidFill>
                  <a:srgbClr val="B4FF46"/>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DF3B19FC-9BF9-42A6-9683-026E4398AB72}" type="datetimeFigureOut">
              <a:rPr lang="en-US"/>
              <a:pPr>
                <a:defRPr/>
              </a:pPr>
              <a:t>7/3/2025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395FFC1-49B5-4BED-9C2C-0172033F77FF}"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981E187A-6C54-4ADB-8A5C-2E87E29A9D88}" type="datetimeFigureOut">
              <a:rPr lang="en-US"/>
              <a:pPr>
                <a:defRPr/>
              </a:pPr>
              <a:t>7/3/2025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48934B6-C74C-4789-A158-8A4C87C5B059}"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38A4982B-FC94-4B6F-A444-96322CB83E9A}" type="datetimeFigureOut">
              <a:rPr lang="en-US"/>
              <a:pPr>
                <a:defRPr/>
              </a:pPr>
              <a:t>7/3/2025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E1F6D42-6D20-4CD0-A313-814BFB8F23E0}"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D36E7136-517C-4979-8DC6-A41AAA4A67AC}" type="datetimeFigureOut">
              <a:rPr lang="en-US"/>
              <a:pPr>
                <a:defRPr/>
              </a:pPr>
              <a:t>7/3/2025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514E5C0-FFBB-40AE-AD95-593459B78185}"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E0BD39B9-4EF7-4031-BE25-36A01AAEE4CA}" type="datetimeFigureOut">
              <a:rPr lang="en-US"/>
              <a:pPr>
                <a:defRPr/>
              </a:pPr>
              <a:t>7/3/2025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6AB4AD5-9994-4224-9F75-BF9EF3B3BFF7}"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DB6056E0-6403-40A4-A6E3-DCF84397C8B1}" type="datetimeFigureOut">
              <a:rPr lang="en-US"/>
              <a:pPr>
                <a:defRPr/>
              </a:pPr>
              <a:t>7/3/2025</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4D68953B-7BAD-48D9-85C1-CC4AD3DD91CF}"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AF7C1D97-D265-42D8-AF4E-57A92F6A4175}" type="datetimeFigureOut">
              <a:rPr lang="en-US"/>
              <a:pPr>
                <a:defRPr/>
              </a:pPr>
              <a:t>7/3/2025</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1B77BAD9-FB7F-4F94-B753-088712BBC4AC}"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4724E5DA-7F32-4E73-AC72-A2E7C798B14D}" type="datetimeFigureOut">
              <a:rPr lang="en-US"/>
              <a:pPr>
                <a:defRPr/>
              </a:pPr>
              <a:t>7/3/2025</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009A1236-E333-499E-85A6-28D33445CDA2}"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4890BD01-F977-4EEF-A7A4-DC02CB6CB87B}" type="datetimeFigureOut">
              <a:rPr lang="en-US"/>
              <a:pPr>
                <a:defRPr/>
              </a:pPr>
              <a:t>7/3/2025</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5BF25040-11FB-4007-99EF-4CD0D4788ECC}"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9D6DDE28-D4ED-45CE-9130-286D6A6C3D59}" type="datetimeFigureOut">
              <a:rPr lang="en-US"/>
              <a:pPr>
                <a:defRPr/>
              </a:pPr>
              <a:t>7/3/2025</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998CD0CF-C21A-45A6-A14C-2A9A3B320809}"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3294F421-E20E-40A1-B5B7-B899C8C13E83}" type="datetimeFigureOut">
              <a:rPr lang="en-US"/>
              <a:pPr>
                <a:defRPr/>
              </a:pPr>
              <a:t>7/3/2025</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83F4EB4F-AD63-4AB6-86B9-CC6763DDFB7F}"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762000" y="152400"/>
            <a:ext cx="7924800" cy="914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3" name="Text Placeholder 2"/>
          <p:cNvSpPr>
            <a:spLocks noGrp="1"/>
          </p:cNvSpPr>
          <p:nvPr>
            <p:ph type="body" idx="1"/>
          </p:nvPr>
        </p:nvSpPr>
        <p:spPr>
          <a:xfrm>
            <a:off x="762000" y="1524000"/>
            <a:ext cx="7924800" cy="4373563"/>
          </a:xfrm>
          <a:prstGeom prst="rect">
            <a:avLst/>
          </a:prstGeom>
          <a:effectLst>
            <a:outerShdw dist="25400" dir="3420000">
              <a:schemeClr val="tx1">
                <a:lumMod val="75000"/>
                <a:lumOff val="25000"/>
              </a:schemeClr>
            </a:outerShdw>
          </a:effectLst>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DF11389B-93D1-4A5A-AAA6-7D0004D8F0D0}" type="datetimeFigureOut">
              <a:rPr lang="en-US"/>
              <a:pPr>
                <a:defRPr/>
              </a:pPr>
              <a:t>7/3/2025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3BC9F6F5-3F42-461E-969B-C8DFC5917511}"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l" defTabSz="457200" rtl="0" eaLnBrk="0" fontAlgn="base" hangingPunct="0">
        <a:spcBef>
          <a:spcPct val="0"/>
        </a:spcBef>
        <a:spcAft>
          <a:spcPct val="0"/>
        </a:spcAft>
        <a:defRPr sz="3200" kern="1200">
          <a:solidFill>
            <a:srgbClr val="B4FF46"/>
          </a:solidFill>
          <a:latin typeface="Helvetica"/>
          <a:ea typeface="Helvetica" pitchFamily="34" charset="0"/>
          <a:cs typeface="Helvetica"/>
        </a:defRPr>
      </a:lvl1pPr>
      <a:lvl2pPr algn="l" defTabSz="457200" rtl="0" eaLnBrk="0" fontAlgn="base" hangingPunct="0">
        <a:spcBef>
          <a:spcPct val="0"/>
        </a:spcBef>
        <a:spcAft>
          <a:spcPct val="0"/>
        </a:spcAft>
        <a:defRPr sz="3200">
          <a:solidFill>
            <a:srgbClr val="B4FF46"/>
          </a:solidFill>
          <a:latin typeface="Helvetica" pitchFamily="34" charset="0"/>
          <a:ea typeface="Helvetica" pitchFamily="34" charset="0"/>
          <a:cs typeface="Helvetica" pitchFamily="34" charset="0"/>
        </a:defRPr>
      </a:lvl2pPr>
      <a:lvl3pPr algn="l" defTabSz="457200" rtl="0" eaLnBrk="0" fontAlgn="base" hangingPunct="0">
        <a:spcBef>
          <a:spcPct val="0"/>
        </a:spcBef>
        <a:spcAft>
          <a:spcPct val="0"/>
        </a:spcAft>
        <a:defRPr sz="3200">
          <a:solidFill>
            <a:srgbClr val="B4FF46"/>
          </a:solidFill>
          <a:latin typeface="Helvetica" pitchFamily="34" charset="0"/>
          <a:ea typeface="Helvetica" pitchFamily="34" charset="0"/>
          <a:cs typeface="Helvetica" pitchFamily="34" charset="0"/>
        </a:defRPr>
      </a:lvl3pPr>
      <a:lvl4pPr algn="l" defTabSz="457200" rtl="0" eaLnBrk="0" fontAlgn="base" hangingPunct="0">
        <a:spcBef>
          <a:spcPct val="0"/>
        </a:spcBef>
        <a:spcAft>
          <a:spcPct val="0"/>
        </a:spcAft>
        <a:defRPr sz="3200">
          <a:solidFill>
            <a:srgbClr val="B4FF46"/>
          </a:solidFill>
          <a:latin typeface="Helvetica" pitchFamily="34" charset="0"/>
          <a:ea typeface="Helvetica" pitchFamily="34" charset="0"/>
          <a:cs typeface="Helvetica" pitchFamily="34" charset="0"/>
        </a:defRPr>
      </a:lvl4pPr>
      <a:lvl5pPr algn="l" defTabSz="457200" rtl="0" eaLnBrk="0" fontAlgn="base" hangingPunct="0">
        <a:spcBef>
          <a:spcPct val="0"/>
        </a:spcBef>
        <a:spcAft>
          <a:spcPct val="0"/>
        </a:spcAft>
        <a:defRPr sz="3200">
          <a:solidFill>
            <a:srgbClr val="B4FF46"/>
          </a:solidFill>
          <a:latin typeface="Helvetica" pitchFamily="34" charset="0"/>
          <a:ea typeface="Helvetica" pitchFamily="34" charset="0"/>
          <a:cs typeface="Helvetica" pitchFamily="34" charset="0"/>
        </a:defRPr>
      </a:lvl5pPr>
      <a:lvl6pPr marL="457200" algn="l" defTabSz="457200" rtl="0" fontAlgn="base">
        <a:spcBef>
          <a:spcPct val="0"/>
        </a:spcBef>
        <a:spcAft>
          <a:spcPct val="0"/>
        </a:spcAft>
        <a:defRPr sz="3200">
          <a:solidFill>
            <a:srgbClr val="B4FF46"/>
          </a:solidFill>
          <a:latin typeface="Helvetica" pitchFamily="34" charset="0"/>
          <a:ea typeface="Helvetica" pitchFamily="34" charset="0"/>
          <a:cs typeface="Helvetica" pitchFamily="34" charset="0"/>
        </a:defRPr>
      </a:lvl6pPr>
      <a:lvl7pPr marL="914400" algn="l" defTabSz="457200" rtl="0" fontAlgn="base">
        <a:spcBef>
          <a:spcPct val="0"/>
        </a:spcBef>
        <a:spcAft>
          <a:spcPct val="0"/>
        </a:spcAft>
        <a:defRPr sz="3200">
          <a:solidFill>
            <a:srgbClr val="B4FF46"/>
          </a:solidFill>
          <a:latin typeface="Helvetica" pitchFamily="34" charset="0"/>
          <a:ea typeface="Helvetica" pitchFamily="34" charset="0"/>
          <a:cs typeface="Helvetica" pitchFamily="34" charset="0"/>
        </a:defRPr>
      </a:lvl7pPr>
      <a:lvl8pPr marL="1371600" algn="l" defTabSz="457200" rtl="0" fontAlgn="base">
        <a:spcBef>
          <a:spcPct val="0"/>
        </a:spcBef>
        <a:spcAft>
          <a:spcPct val="0"/>
        </a:spcAft>
        <a:defRPr sz="3200">
          <a:solidFill>
            <a:srgbClr val="B4FF46"/>
          </a:solidFill>
          <a:latin typeface="Helvetica" pitchFamily="34" charset="0"/>
          <a:ea typeface="Helvetica" pitchFamily="34" charset="0"/>
          <a:cs typeface="Helvetica" pitchFamily="34" charset="0"/>
        </a:defRPr>
      </a:lvl8pPr>
      <a:lvl9pPr marL="1828800" algn="l" defTabSz="457200" rtl="0" fontAlgn="base">
        <a:spcBef>
          <a:spcPct val="0"/>
        </a:spcBef>
        <a:spcAft>
          <a:spcPct val="0"/>
        </a:spcAft>
        <a:defRPr sz="3200">
          <a:solidFill>
            <a:srgbClr val="B4FF46"/>
          </a:solidFill>
          <a:latin typeface="Helvetica" pitchFamily="34" charset="0"/>
          <a:ea typeface="Helvetica" pitchFamily="34" charset="0"/>
          <a:cs typeface="Helvetica" pitchFamily="34" charset="0"/>
        </a:defRPr>
      </a:lvl9pPr>
    </p:titleStyle>
    <p:bodyStyle>
      <a:lvl1pPr marL="342900" indent="-342900" algn="l" defTabSz="457200" rtl="0" eaLnBrk="0" fontAlgn="base" hangingPunct="0">
        <a:spcBef>
          <a:spcPct val="20000"/>
        </a:spcBef>
        <a:spcAft>
          <a:spcPct val="0"/>
        </a:spcAft>
        <a:buFont typeface="Arial" charset="0"/>
        <a:buChar char="•"/>
        <a:defRPr sz="2800" kern="1200">
          <a:solidFill>
            <a:schemeClr val="bg1"/>
          </a:solidFill>
          <a:latin typeface="Helvetica"/>
          <a:ea typeface="Helvetica" pitchFamily="34" charset="0"/>
          <a:cs typeface="Helvetica"/>
        </a:defRPr>
      </a:lvl1pPr>
      <a:lvl2pPr marL="742950" indent="-285750" algn="l" defTabSz="457200" rtl="0" eaLnBrk="0" fontAlgn="base" hangingPunct="0">
        <a:spcBef>
          <a:spcPct val="20000"/>
        </a:spcBef>
        <a:spcAft>
          <a:spcPct val="0"/>
        </a:spcAft>
        <a:buFont typeface="Arial" charset="0"/>
        <a:buChar char="–"/>
        <a:defRPr sz="2400" kern="1200">
          <a:solidFill>
            <a:schemeClr val="bg1"/>
          </a:solidFill>
          <a:latin typeface="Helvetica"/>
          <a:ea typeface="Helvetica" pitchFamily="34" charset="0"/>
          <a:cs typeface="Helvetica"/>
        </a:defRPr>
      </a:lvl2pPr>
      <a:lvl3pPr marL="1143000" indent="-228600" algn="l" defTabSz="457200" rtl="0" eaLnBrk="0" fontAlgn="base" hangingPunct="0">
        <a:spcBef>
          <a:spcPct val="20000"/>
        </a:spcBef>
        <a:spcAft>
          <a:spcPct val="0"/>
        </a:spcAft>
        <a:buFont typeface="Arial" charset="0"/>
        <a:buChar char="•"/>
        <a:defRPr sz="2000" kern="1200">
          <a:solidFill>
            <a:schemeClr val="bg1"/>
          </a:solidFill>
          <a:latin typeface="Helvetica"/>
          <a:ea typeface="Helvetica" pitchFamily="34" charset="0"/>
          <a:cs typeface="Helvetica"/>
        </a:defRPr>
      </a:lvl3pPr>
      <a:lvl4pPr marL="1600200" indent="-228600" algn="l" defTabSz="457200" rtl="0" eaLnBrk="0" fontAlgn="base" hangingPunct="0">
        <a:spcBef>
          <a:spcPct val="20000"/>
        </a:spcBef>
        <a:spcAft>
          <a:spcPct val="0"/>
        </a:spcAft>
        <a:buFont typeface="Arial" charset="0"/>
        <a:buChar char="–"/>
        <a:defRPr kern="1200">
          <a:solidFill>
            <a:schemeClr val="bg1"/>
          </a:solidFill>
          <a:latin typeface="Helvetica"/>
          <a:ea typeface="Helvetica" pitchFamily="34" charset="0"/>
          <a:cs typeface="Helvetica"/>
        </a:defRPr>
      </a:lvl4pPr>
      <a:lvl5pPr marL="2057400" indent="-228600" algn="l" defTabSz="457200" rtl="0" eaLnBrk="0" fontAlgn="base" hangingPunct="0">
        <a:spcBef>
          <a:spcPct val="20000"/>
        </a:spcBef>
        <a:spcAft>
          <a:spcPct val="0"/>
        </a:spcAft>
        <a:buFont typeface="Arial" charset="0"/>
        <a:buChar char="»"/>
        <a:defRPr sz="1600" kern="1200">
          <a:solidFill>
            <a:schemeClr val="bg1"/>
          </a:solidFill>
          <a:latin typeface="Helvetica"/>
          <a:ea typeface="Helvetica" pitchFamily="34" charset="0"/>
          <a:cs typeface="Helvetica"/>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13.xml"/><Relationship Id="rId1" Type="http://schemas.openxmlformats.org/officeDocument/2006/relationships/slideLayout" Target="../slideLayouts/slideLayout1.xml"/><Relationship Id="rId5" Type="http://schemas.openxmlformats.org/officeDocument/2006/relationships/image" Target="../media/image5.wmf"/><Relationship Id="rId4" Type="http://schemas.openxmlformats.org/officeDocument/2006/relationships/image" Target="../media/image4.wmf"/></Relationships>
</file>

<file path=ppt/slides/_rels/slide1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685800" y="685800"/>
            <a:ext cx="7772400" cy="1981200"/>
          </a:xfrm>
          <a:effectLst>
            <a:outerShdw dist="81320" dir="2319588" algn="ctr" rotWithShape="0">
              <a:schemeClr val="tx1"/>
            </a:outerShdw>
          </a:effectLst>
        </p:spPr>
        <p:txBody>
          <a:bodyPr lIns="92075" tIns="46038" rIns="92075" bIns="46038"/>
          <a:lstStyle/>
          <a:p>
            <a:pPr>
              <a:defRPr/>
            </a:pPr>
            <a:r>
              <a:rPr lang="en-US" dirty="0">
                <a:solidFill>
                  <a:srgbClr val="FFCC00"/>
                </a:solidFill>
                <a:effectLst>
                  <a:outerShdw blurRad="38100" dist="38100" dir="2700000" algn="tl">
                    <a:srgbClr val="C0C0C0"/>
                  </a:outerShdw>
                </a:effectLst>
                <a:latin typeface="Arial" charset="0"/>
              </a:rPr>
              <a:t>ASHRAE Technical Committees</a:t>
            </a:r>
            <a:br>
              <a:rPr lang="en-US" dirty="0">
                <a:solidFill>
                  <a:srgbClr val="FFCC00"/>
                </a:solidFill>
                <a:effectLst>
                  <a:outerShdw blurRad="38100" dist="38100" dir="2700000" algn="tl">
                    <a:srgbClr val="C0C0C0"/>
                  </a:outerShdw>
                </a:effectLst>
                <a:latin typeface="Arial" charset="0"/>
              </a:rPr>
            </a:br>
            <a:r>
              <a:rPr lang="en-US" dirty="0">
                <a:solidFill>
                  <a:srgbClr val="FFCC00"/>
                </a:solidFill>
                <a:effectLst>
                  <a:outerShdw blurRad="38100" dist="38100" dir="2700000" algn="tl">
                    <a:srgbClr val="C0C0C0"/>
                  </a:outerShdw>
                </a:effectLst>
                <a:latin typeface="Arial" charset="0"/>
              </a:rPr>
              <a:t>– The Who, What, and How</a:t>
            </a:r>
          </a:p>
        </p:txBody>
      </p:sp>
      <p:sp>
        <p:nvSpPr>
          <p:cNvPr id="2051" name="Rectangle 3"/>
          <p:cNvSpPr>
            <a:spLocks noGrp="1" noChangeArrowheads="1"/>
          </p:cNvSpPr>
          <p:nvPr>
            <p:ph type="subTitle" idx="1"/>
          </p:nvPr>
        </p:nvSpPr>
        <p:spPr>
          <a:xfrm>
            <a:off x="914400" y="3365500"/>
            <a:ext cx="7467600" cy="2374900"/>
          </a:xfrm>
        </p:spPr>
        <p:txBody>
          <a:bodyPr lIns="92075" tIns="46038" rIns="92075" bIns="46038"/>
          <a:lstStyle/>
          <a:p>
            <a:pPr>
              <a:lnSpc>
                <a:spcPct val="80000"/>
              </a:lnSpc>
              <a:defRPr/>
            </a:pPr>
            <a:r>
              <a:rPr lang="en-US" sz="3600" b="1" dirty="0"/>
              <a:t>Prepared by ASHRAE’s </a:t>
            </a:r>
            <a:br>
              <a:rPr lang="en-US" sz="3600" b="1" dirty="0"/>
            </a:br>
            <a:r>
              <a:rPr lang="en-US" sz="3600" b="1" dirty="0"/>
              <a:t>Technical Activities Committee</a:t>
            </a:r>
          </a:p>
          <a:p>
            <a:pPr>
              <a:lnSpc>
                <a:spcPct val="80000"/>
              </a:lnSpc>
              <a:defRPr/>
            </a:pPr>
            <a:r>
              <a:rPr lang="en-US" sz="1800" b="1" dirty="0"/>
              <a:t>2025</a:t>
            </a:r>
          </a:p>
          <a:p>
            <a:pPr>
              <a:lnSpc>
                <a:spcPct val="80000"/>
              </a:lnSpc>
              <a:defRPr/>
            </a:pPr>
            <a:endParaRPr lang="en-US" sz="1800" b="1" dirty="0"/>
          </a:p>
          <a:p>
            <a:pPr>
              <a:lnSpc>
                <a:spcPct val="80000"/>
              </a:lnSpc>
              <a:defRPr/>
            </a:pPr>
            <a:r>
              <a:rPr lang="en-US" sz="1800" b="1" dirty="0"/>
              <a:t>For further information, please contact the Manager of Research and Technical Services at ASHRAE Headquarters</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5841" name="Rectangle 2"/>
          <p:cNvSpPr>
            <a:spLocks noGrp="1" noChangeArrowheads="1"/>
          </p:cNvSpPr>
          <p:nvPr>
            <p:ph type="title"/>
          </p:nvPr>
        </p:nvSpPr>
        <p:spPr>
          <a:xfrm>
            <a:off x="685800" y="228600"/>
            <a:ext cx="6400800" cy="762000"/>
          </a:xfrm>
        </p:spPr>
        <p:txBody>
          <a:bodyPr lIns="92075" tIns="46038" rIns="92075" bIns="46038" anchor="b"/>
          <a:lstStyle/>
          <a:p>
            <a:r>
              <a:rPr lang="en-US" sz="3600" b="1" dirty="0">
                <a:latin typeface="Helvetica" pitchFamily="34" charset="0"/>
                <a:cs typeface="Helvetica" pitchFamily="34" charset="0"/>
              </a:rPr>
              <a:t>How to get involved</a:t>
            </a:r>
          </a:p>
        </p:txBody>
      </p:sp>
      <p:sp>
        <p:nvSpPr>
          <p:cNvPr id="15363" name="Rectangle 3"/>
          <p:cNvSpPr>
            <a:spLocks noGrp="1" noChangeArrowheads="1"/>
          </p:cNvSpPr>
          <p:nvPr>
            <p:ph type="body" idx="1"/>
          </p:nvPr>
        </p:nvSpPr>
        <p:spPr>
          <a:xfrm>
            <a:off x="381000" y="1524000"/>
            <a:ext cx="8610600" cy="4724400"/>
          </a:xfrm>
        </p:spPr>
        <p:txBody>
          <a:bodyPr wrap="square" lIns="92075" tIns="46038" rIns="92075" bIns="46038" numCol="1" anchor="t" anchorCtr="0" compatLnSpc="1">
            <a:prstTxWarp prst="textNoShape">
              <a:avLst/>
            </a:prstTxWarp>
            <a:normAutofit lnSpcReduction="10000"/>
          </a:bodyPr>
          <a:lstStyle/>
          <a:p>
            <a:pPr marL="342900" lvl="1" indent="-342900">
              <a:lnSpc>
                <a:spcPct val="90000"/>
              </a:lnSpc>
              <a:spcBef>
                <a:spcPct val="35000"/>
              </a:spcBef>
              <a:buFont typeface="Arial" charset="0"/>
              <a:buChar char="•"/>
              <a:defRPr/>
            </a:pPr>
            <a:r>
              <a:rPr lang="en-US" sz="2600" dirty="0">
                <a:latin typeface="Helvetica" pitchFamily="34" charset="0"/>
                <a:cs typeface="Helvetica" pitchFamily="34" charset="0"/>
              </a:rPr>
              <a:t>Cruise the ASHRAE website </a:t>
            </a:r>
            <a:r>
              <a:rPr lang="en-US" sz="2200" dirty="0">
                <a:latin typeface="Helvetica" pitchFamily="34" charset="0"/>
                <a:cs typeface="Helvetica" pitchFamily="34" charset="0"/>
              </a:rPr>
              <a:t>to see which are most relevant to your interests and expertise</a:t>
            </a:r>
          </a:p>
          <a:p>
            <a:pPr>
              <a:lnSpc>
                <a:spcPct val="90000"/>
              </a:lnSpc>
              <a:spcBef>
                <a:spcPct val="35000"/>
              </a:spcBef>
              <a:defRPr/>
            </a:pPr>
            <a:r>
              <a:rPr lang="en-US" sz="2600" dirty="0">
                <a:latin typeface="Helvetica" pitchFamily="34" charset="0"/>
                <a:cs typeface="Helvetica" pitchFamily="34" charset="0"/>
              </a:rPr>
              <a:t>(www.ashrae.org/standards-research--technology/technical-committees)</a:t>
            </a:r>
          </a:p>
          <a:p>
            <a:pPr lvl="1">
              <a:lnSpc>
                <a:spcPct val="90000"/>
              </a:lnSpc>
              <a:spcBef>
                <a:spcPct val="35000"/>
              </a:spcBef>
              <a:defRPr/>
            </a:pPr>
            <a:r>
              <a:rPr lang="en-US" sz="2200" dirty="0">
                <a:latin typeface="Helvetica" pitchFamily="34" charset="0"/>
                <a:cs typeface="Helvetica" pitchFamily="34" charset="0"/>
              </a:rPr>
              <a:t>TC scopes available for all</a:t>
            </a:r>
          </a:p>
          <a:p>
            <a:pPr lvl="1">
              <a:lnSpc>
                <a:spcPct val="90000"/>
              </a:lnSpc>
              <a:spcBef>
                <a:spcPct val="35000"/>
              </a:spcBef>
              <a:defRPr/>
            </a:pPr>
            <a:r>
              <a:rPr lang="en-US" sz="2200" dirty="0">
                <a:latin typeface="Helvetica" pitchFamily="34" charset="0"/>
                <a:cs typeface="Helvetica" pitchFamily="34" charset="0"/>
              </a:rPr>
              <a:t>TCs have websites</a:t>
            </a:r>
          </a:p>
          <a:p>
            <a:pPr>
              <a:lnSpc>
                <a:spcPct val="90000"/>
              </a:lnSpc>
              <a:spcBef>
                <a:spcPct val="35000"/>
              </a:spcBef>
              <a:defRPr/>
            </a:pPr>
            <a:r>
              <a:rPr lang="en-US" sz="2600" dirty="0">
                <a:latin typeface="Helvetica" pitchFamily="34" charset="0"/>
                <a:cs typeface="Helvetica" pitchFamily="34" charset="0"/>
              </a:rPr>
              <a:t>Then  choose a way to get involved</a:t>
            </a:r>
          </a:p>
          <a:p>
            <a:pPr lvl="1">
              <a:lnSpc>
                <a:spcPct val="90000"/>
              </a:lnSpc>
              <a:spcBef>
                <a:spcPct val="35000"/>
              </a:spcBef>
              <a:defRPr/>
            </a:pPr>
            <a:r>
              <a:rPr lang="en-US" sz="2200" dirty="0">
                <a:latin typeface="Helvetica" pitchFamily="34" charset="0"/>
                <a:cs typeface="Helvetica" pitchFamily="34" charset="0"/>
              </a:rPr>
              <a:t>E-mail the secretary or chair about your interest (see TC website for specific email address)</a:t>
            </a:r>
          </a:p>
          <a:p>
            <a:pPr lvl="1">
              <a:lnSpc>
                <a:spcPct val="90000"/>
              </a:lnSpc>
              <a:spcBef>
                <a:spcPct val="35000"/>
              </a:spcBef>
              <a:defRPr/>
            </a:pPr>
            <a:r>
              <a:rPr lang="en-US" sz="2200" dirty="0">
                <a:latin typeface="Helvetica" pitchFamily="34" charset="0"/>
                <a:cs typeface="Helvetica" pitchFamily="34" charset="0"/>
              </a:rPr>
              <a:t>Apply for provisional corresponding membership directly from the TC website(s).</a:t>
            </a:r>
          </a:p>
          <a:p>
            <a:pPr lvl="1">
              <a:lnSpc>
                <a:spcPct val="90000"/>
              </a:lnSpc>
              <a:spcBef>
                <a:spcPct val="45000"/>
              </a:spcBef>
              <a:defRPr/>
            </a:pPr>
            <a:r>
              <a:rPr lang="en-US" sz="2200" dirty="0">
                <a:latin typeface="Helvetica" pitchFamily="34" charset="0"/>
                <a:cs typeface="Helvetica" pitchFamily="34" charset="0"/>
              </a:rPr>
              <a:t>Attend Society Winter and Annual meetings and the TC(s) you are interested in – volunteer!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15363">
                                            <p:txEl>
                                              <p:pRg st="0" end="0"/>
                                            </p:txEl>
                                          </p:spTgt>
                                        </p:tgtEl>
                                        <p:attrNameLst>
                                          <p:attrName>style.visibility</p:attrName>
                                        </p:attrNameLst>
                                      </p:cBhvr>
                                      <p:to>
                                        <p:strVal val="visible"/>
                                      </p:to>
                                    </p:set>
                                    <p:animEffect transition="in" filter="slide(fromBottom)">
                                      <p:cBhvr>
                                        <p:cTn id="7" dur="500"/>
                                        <p:tgtEl>
                                          <p:spTgt spid="1536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15363">
                                            <p:txEl>
                                              <p:pRg st="1" end="1"/>
                                            </p:txEl>
                                          </p:spTgt>
                                        </p:tgtEl>
                                        <p:attrNameLst>
                                          <p:attrName>style.visibility</p:attrName>
                                        </p:attrNameLst>
                                      </p:cBhvr>
                                      <p:to>
                                        <p:strVal val="visible"/>
                                      </p:to>
                                    </p:set>
                                    <p:animEffect transition="in" filter="slide(fromBottom)">
                                      <p:cBhvr>
                                        <p:cTn id="12" dur="500"/>
                                        <p:tgtEl>
                                          <p:spTgt spid="1536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15363">
                                            <p:txEl>
                                              <p:pRg st="2" end="2"/>
                                            </p:txEl>
                                          </p:spTgt>
                                        </p:tgtEl>
                                        <p:attrNameLst>
                                          <p:attrName>style.visibility</p:attrName>
                                        </p:attrNameLst>
                                      </p:cBhvr>
                                      <p:to>
                                        <p:strVal val="visible"/>
                                      </p:to>
                                    </p:set>
                                    <p:animEffect transition="in" filter="slide(fromBottom)">
                                      <p:cBhvr>
                                        <p:cTn id="17" dur="500"/>
                                        <p:tgtEl>
                                          <p:spTgt spid="1536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15363">
                                            <p:txEl>
                                              <p:pRg st="3" end="3"/>
                                            </p:txEl>
                                          </p:spTgt>
                                        </p:tgtEl>
                                        <p:attrNameLst>
                                          <p:attrName>style.visibility</p:attrName>
                                        </p:attrNameLst>
                                      </p:cBhvr>
                                      <p:to>
                                        <p:strVal val="visible"/>
                                      </p:to>
                                    </p:set>
                                    <p:animEffect transition="in" filter="slide(fromBottom)">
                                      <p:cBhvr>
                                        <p:cTn id="22" dur="500"/>
                                        <p:tgtEl>
                                          <p:spTgt spid="1536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grpId="0" nodeType="clickEffect">
                                  <p:stCondLst>
                                    <p:cond delay="0"/>
                                  </p:stCondLst>
                                  <p:childTnLst>
                                    <p:set>
                                      <p:cBhvr>
                                        <p:cTn id="26" dur="1" fill="hold">
                                          <p:stCondLst>
                                            <p:cond delay="0"/>
                                          </p:stCondLst>
                                        </p:cTn>
                                        <p:tgtEl>
                                          <p:spTgt spid="15363">
                                            <p:txEl>
                                              <p:pRg st="4" end="4"/>
                                            </p:txEl>
                                          </p:spTgt>
                                        </p:tgtEl>
                                        <p:attrNameLst>
                                          <p:attrName>style.visibility</p:attrName>
                                        </p:attrNameLst>
                                      </p:cBhvr>
                                      <p:to>
                                        <p:strVal val="visible"/>
                                      </p:to>
                                    </p:set>
                                    <p:animEffect transition="in" filter="slide(fromBottom)">
                                      <p:cBhvr>
                                        <p:cTn id="27" dur="500"/>
                                        <p:tgtEl>
                                          <p:spTgt spid="1536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2" presetClass="entr" presetSubtype="4" fill="hold" grpId="0" nodeType="clickEffect">
                                  <p:stCondLst>
                                    <p:cond delay="0"/>
                                  </p:stCondLst>
                                  <p:childTnLst>
                                    <p:set>
                                      <p:cBhvr>
                                        <p:cTn id="31" dur="1" fill="hold">
                                          <p:stCondLst>
                                            <p:cond delay="0"/>
                                          </p:stCondLst>
                                        </p:cTn>
                                        <p:tgtEl>
                                          <p:spTgt spid="15363">
                                            <p:txEl>
                                              <p:pRg st="5" end="5"/>
                                            </p:txEl>
                                          </p:spTgt>
                                        </p:tgtEl>
                                        <p:attrNameLst>
                                          <p:attrName>style.visibility</p:attrName>
                                        </p:attrNameLst>
                                      </p:cBhvr>
                                      <p:to>
                                        <p:strVal val="visible"/>
                                      </p:to>
                                    </p:set>
                                    <p:animEffect transition="in" filter="slide(fromBottom)">
                                      <p:cBhvr>
                                        <p:cTn id="32" dur="500"/>
                                        <p:tgtEl>
                                          <p:spTgt spid="1536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2" presetClass="entr" presetSubtype="4" fill="hold" grpId="0" nodeType="clickEffect">
                                  <p:stCondLst>
                                    <p:cond delay="0"/>
                                  </p:stCondLst>
                                  <p:childTnLst>
                                    <p:set>
                                      <p:cBhvr>
                                        <p:cTn id="36" dur="1" fill="hold">
                                          <p:stCondLst>
                                            <p:cond delay="0"/>
                                          </p:stCondLst>
                                        </p:cTn>
                                        <p:tgtEl>
                                          <p:spTgt spid="15363">
                                            <p:txEl>
                                              <p:pRg st="6" end="6"/>
                                            </p:txEl>
                                          </p:spTgt>
                                        </p:tgtEl>
                                        <p:attrNameLst>
                                          <p:attrName>style.visibility</p:attrName>
                                        </p:attrNameLst>
                                      </p:cBhvr>
                                      <p:to>
                                        <p:strVal val="visible"/>
                                      </p:to>
                                    </p:set>
                                    <p:animEffect transition="in" filter="slide(fromBottom)">
                                      <p:cBhvr>
                                        <p:cTn id="37" dur="500"/>
                                        <p:tgtEl>
                                          <p:spTgt spid="1536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2" presetClass="entr" presetSubtype="4" fill="hold" grpId="0" nodeType="clickEffect">
                                  <p:stCondLst>
                                    <p:cond delay="0"/>
                                  </p:stCondLst>
                                  <p:childTnLst>
                                    <p:set>
                                      <p:cBhvr>
                                        <p:cTn id="41" dur="1" fill="hold">
                                          <p:stCondLst>
                                            <p:cond delay="0"/>
                                          </p:stCondLst>
                                        </p:cTn>
                                        <p:tgtEl>
                                          <p:spTgt spid="15363">
                                            <p:txEl>
                                              <p:pRg st="7" end="7"/>
                                            </p:txEl>
                                          </p:spTgt>
                                        </p:tgtEl>
                                        <p:attrNameLst>
                                          <p:attrName>style.visibility</p:attrName>
                                        </p:attrNameLst>
                                      </p:cBhvr>
                                      <p:to>
                                        <p:strVal val="visible"/>
                                      </p:to>
                                    </p:set>
                                    <p:animEffect transition="in" filter="slide(fromBottom)">
                                      <p:cBhvr>
                                        <p:cTn id="42" dur="500"/>
                                        <p:tgtEl>
                                          <p:spTgt spid="1536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3" grpId="0" build="p" bldLvl="2"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3" name="Rectangle 2"/>
          <p:cNvSpPr>
            <a:spLocks noGrp="1" noChangeArrowheads="1"/>
          </p:cNvSpPr>
          <p:nvPr>
            <p:ph type="title"/>
          </p:nvPr>
        </p:nvSpPr>
        <p:spPr>
          <a:xfrm>
            <a:off x="533400" y="0"/>
            <a:ext cx="7772400" cy="1219200"/>
          </a:xfrm>
        </p:spPr>
        <p:txBody>
          <a:bodyPr lIns="92075" tIns="46038" rIns="92075" bIns="46038" anchor="b"/>
          <a:lstStyle/>
          <a:p>
            <a:r>
              <a:rPr lang="en-US" sz="3600" b="1" dirty="0">
                <a:latin typeface="Helvetica" pitchFamily="34" charset="0"/>
                <a:cs typeface="Helvetica" pitchFamily="34" charset="0"/>
              </a:rPr>
              <a:t> “Remote” Participation</a:t>
            </a:r>
          </a:p>
        </p:txBody>
      </p:sp>
      <p:sp>
        <p:nvSpPr>
          <p:cNvPr id="7171" name="Rectangle 3"/>
          <p:cNvSpPr>
            <a:spLocks noGrp="1" noChangeArrowheads="1"/>
          </p:cNvSpPr>
          <p:nvPr>
            <p:ph type="body" idx="1"/>
          </p:nvPr>
        </p:nvSpPr>
        <p:spPr>
          <a:xfrm>
            <a:off x="609600" y="1600200"/>
            <a:ext cx="8153400" cy="5029200"/>
          </a:xfrm>
        </p:spPr>
        <p:txBody>
          <a:bodyPr wrap="square" lIns="92075" tIns="46038" rIns="92075" bIns="46038" numCol="1" anchor="t" anchorCtr="0" compatLnSpc="1">
            <a:prstTxWarp prst="textNoShape">
              <a:avLst/>
            </a:prstTxWarp>
            <a:normAutofit fontScale="92500"/>
          </a:bodyPr>
          <a:lstStyle/>
          <a:p>
            <a:pPr>
              <a:lnSpc>
                <a:spcPct val="90000"/>
              </a:lnSpc>
              <a:defRPr/>
            </a:pPr>
            <a:r>
              <a:rPr lang="en-US" dirty="0">
                <a:latin typeface="Helvetica" pitchFamily="34" charset="0"/>
                <a:cs typeface="Helvetica" pitchFamily="34" charset="0"/>
              </a:rPr>
              <a:t>Participation has historically been based upon attendance at the winter and summer conferences</a:t>
            </a:r>
          </a:p>
          <a:p>
            <a:pPr>
              <a:lnSpc>
                <a:spcPct val="90000"/>
              </a:lnSpc>
              <a:defRPr/>
            </a:pPr>
            <a:r>
              <a:rPr lang="en-US" dirty="0">
                <a:latin typeface="Helvetica" pitchFamily="34" charset="0"/>
                <a:cs typeface="Helvetica" pitchFamily="34" charset="0"/>
              </a:rPr>
              <a:t>Committee members (Voting, Corresponding, Provisional Corresponding) get all minutes and other documents distributed by the committee.</a:t>
            </a:r>
          </a:p>
          <a:p>
            <a:pPr>
              <a:lnSpc>
                <a:spcPct val="90000"/>
              </a:lnSpc>
              <a:defRPr/>
            </a:pPr>
            <a:r>
              <a:rPr lang="en-US" dirty="0">
                <a:latin typeface="Helvetica" pitchFamily="34" charset="0"/>
                <a:cs typeface="Helvetica" pitchFamily="34" charset="0"/>
              </a:rPr>
              <a:t>Remote Participation in Meetings (RPM) enable some committees to include members and others who are unable to be physically present</a:t>
            </a:r>
          </a:p>
          <a:p>
            <a:pPr lvl="1">
              <a:lnSpc>
                <a:spcPct val="90000"/>
              </a:lnSpc>
              <a:defRPr/>
            </a:pPr>
            <a:r>
              <a:rPr lang="en-US" dirty="0">
                <a:latin typeface="Helvetica" pitchFamily="34" charset="0"/>
                <a:cs typeface="Helvetica" pitchFamily="34" charset="0"/>
              </a:rPr>
              <a:t>Happens at the time of the committee meeting</a:t>
            </a:r>
          </a:p>
          <a:p>
            <a:pPr lvl="1">
              <a:lnSpc>
                <a:spcPct val="90000"/>
              </a:lnSpc>
              <a:defRPr/>
            </a:pPr>
            <a:r>
              <a:rPr lang="en-US" dirty="0">
                <a:latin typeface="Helvetica" pitchFamily="34" charset="0"/>
                <a:cs typeface="Helvetica" pitchFamily="34" charset="0"/>
              </a:rPr>
              <a:t>Not all committees do this – need to find out ahead and sign up</a:t>
            </a:r>
          </a:p>
          <a:p>
            <a:pPr lvl="1">
              <a:lnSpc>
                <a:spcPct val="90000"/>
              </a:lnSpc>
              <a:defRPr/>
            </a:pPr>
            <a:r>
              <a:rPr lang="en-US" dirty="0">
                <a:latin typeface="Helvetica" pitchFamily="34" charset="0"/>
                <a:cs typeface="Helvetica" pitchFamily="34" charset="0"/>
              </a:rPr>
              <a:t>Webinar – can see info being shown</a:t>
            </a:r>
          </a:p>
          <a:p>
            <a:pPr>
              <a:lnSpc>
                <a:spcPct val="90000"/>
              </a:lnSpc>
              <a:defRPr/>
            </a:pPr>
            <a:r>
              <a:rPr lang="en-US" dirty="0">
                <a:latin typeface="Helvetica" pitchFamily="34" charset="0"/>
                <a:cs typeface="Helvetica" pitchFamily="34" charset="0"/>
              </a:rPr>
              <a:t>Volunteer to help</a:t>
            </a:r>
          </a:p>
          <a:p>
            <a:pPr marL="457200" lvl="1" indent="0">
              <a:lnSpc>
                <a:spcPct val="90000"/>
              </a:lnSpc>
              <a:buNone/>
              <a:defRPr/>
            </a:pPr>
            <a:endParaRPr lang="en-US" dirty="0">
              <a:latin typeface="Helvetica" pitchFamily="34" charset="0"/>
              <a:cs typeface="Helvetica" pitchFamily="34" charset="0"/>
            </a:endParaRPr>
          </a:p>
        </p:txBody>
      </p:sp>
    </p:spTree>
    <p:extLst>
      <p:ext uri="{BB962C8B-B14F-4D97-AF65-F5344CB8AC3E}">
        <p14:creationId xmlns:p14="http://schemas.microsoft.com/office/powerpoint/2010/main" val="2649253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animEffect transition="in" filter="slide(fromBottom)">
                                      <p:cBhvr>
                                        <p:cTn id="7" dur="500"/>
                                        <p:tgtEl>
                                          <p:spTgt spid="717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7171">
                                            <p:txEl>
                                              <p:pRg st="1" end="1"/>
                                            </p:txEl>
                                          </p:spTgt>
                                        </p:tgtEl>
                                        <p:attrNameLst>
                                          <p:attrName>style.visibility</p:attrName>
                                        </p:attrNameLst>
                                      </p:cBhvr>
                                      <p:to>
                                        <p:strVal val="visible"/>
                                      </p:to>
                                    </p:set>
                                    <p:animEffect transition="in" filter="slide(fromBottom)">
                                      <p:cBhvr>
                                        <p:cTn id="12" dur="500"/>
                                        <p:tgtEl>
                                          <p:spTgt spid="717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7171">
                                            <p:txEl>
                                              <p:pRg st="2" end="2"/>
                                            </p:txEl>
                                          </p:spTgt>
                                        </p:tgtEl>
                                        <p:attrNameLst>
                                          <p:attrName>style.visibility</p:attrName>
                                        </p:attrNameLst>
                                      </p:cBhvr>
                                      <p:to>
                                        <p:strVal val="visible"/>
                                      </p:to>
                                    </p:set>
                                    <p:animEffect transition="in" filter="slide(fromBottom)">
                                      <p:cBhvr>
                                        <p:cTn id="17" dur="500"/>
                                        <p:tgtEl>
                                          <p:spTgt spid="7171">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7171">
                                            <p:txEl>
                                              <p:pRg st="3" end="3"/>
                                            </p:txEl>
                                          </p:spTgt>
                                        </p:tgtEl>
                                        <p:attrNameLst>
                                          <p:attrName>style.visibility</p:attrName>
                                        </p:attrNameLst>
                                      </p:cBhvr>
                                      <p:to>
                                        <p:strVal val="visible"/>
                                      </p:to>
                                    </p:set>
                                    <p:animEffect transition="in" filter="slide(fromBottom)">
                                      <p:cBhvr>
                                        <p:cTn id="22" dur="500"/>
                                        <p:tgtEl>
                                          <p:spTgt spid="7171">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grpId="0" nodeType="clickEffect">
                                  <p:stCondLst>
                                    <p:cond delay="0"/>
                                  </p:stCondLst>
                                  <p:childTnLst>
                                    <p:set>
                                      <p:cBhvr>
                                        <p:cTn id="26" dur="1" fill="hold">
                                          <p:stCondLst>
                                            <p:cond delay="0"/>
                                          </p:stCondLst>
                                        </p:cTn>
                                        <p:tgtEl>
                                          <p:spTgt spid="7171">
                                            <p:txEl>
                                              <p:pRg st="4" end="4"/>
                                            </p:txEl>
                                          </p:spTgt>
                                        </p:tgtEl>
                                        <p:attrNameLst>
                                          <p:attrName>style.visibility</p:attrName>
                                        </p:attrNameLst>
                                      </p:cBhvr>
                                      <p:to>
                                        <p:strVal val="visible"/>
                                      </p:to>
                                    </p:set>
                                    <p:animEffect transition="in" filter="slide(fromBottom)">
                                      <p:cBhvr>
                                        <p:cTn id="27" dur="500"/>
                                        <p:tgtEl>
                                          <p:spTgt spid="7171">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2" presetClass="entr" presetSubtype="4" fill="hold" grpId="0" nodeType="clickEffect">
                                  <p:stCondLst>
                                    <p:cond delay="0"/>
                                  </p:stCondLst>
                                  <p:childTnLst>
                                    <p:set>
                                      <p:cBhvr>
                                        <p:cTn id="31" dur="1" fill="hold">
                                          <p:stCondLst>
                                            <p:cond delay="0"/>
                                          </p:stCondLst>
                                        </p:cTn>
                                        <p:tgtEl>
                                          <p:spTgt spid="7171">
                                            <p:txEl>
                                              <p:pRg st="5" end="5"/>
                                            </p:txEl>
                                          </p:spTgt>
                                        </p:tgtEl>
                                        <p:attrNameLst>
                                          <p:attrName>style.visibility</p:attrName>
                                        </p:attrNameLst>
                                      </p:cBhvr>
                                      <p:to>
                                        <p:strVal val="visible"/>
                                      </p:to>
                                    </p:set>
                                    <p:animEffect transition="in" filter="slide(fromBottom)">
                                      <p:cBhvr>
                                        <p:cTn id="32" dur="500"/>
                                        <p:tgtEl>
                                          <p:spTgt spid="7171">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2" presetClass="entr" presetSubtype="4" fill="hold" grpId="0" nodeType="clickEffect">
                                  <p:stCondLst>
                                    <p:cond delay="0"/>
                                  </p:stCondLst>
                                  <p:childTnLst>
                                    <p:set>
                                      <p:cBhvr>
                                        <p:cTn id="36" dur="1" fill="hold">
                                          <p:stCondLst>
                                            <p:cond delay="0"/>
                                          </p:stCondLst>
                                        </p:cTn>
                                        <p:tgtEl>
                                          <p:spTgt spid="7171">
                                            <p:txEl>
                                              <p:pRg st="6" end="6"/>
                                            </p:txEl>
                                          </p:spTgt>
                                        </p:tgtEl>
                                        <p:attrNameLst>
                                          <p:attrName>style.visibility</p:attrName>
                                        </p:attrNameLst>
                                      </p:cBhvr>
                                      <p:to>
                                        <p:strVal val="visible"/>
                                      </p:to>
                                    </p:set>
                                    <p:animEffect transition="in" filter="slide(fromBottom)">
                                      <p:cBhvr>
                                        <p:cTn id="37" dur="500"/>
                                        <p:tgtEl>
                                          <p:spTgt spid="7171">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1" grpId="0" build="p" bldLvl="2"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Title 1"/>
          <p:cNvSpPr>
            <a:spLocks noGrp="1"/>
          </p:cNvSpPr>
          <p:nvPr>
            <p:ph type="title"/>
          </p:nvPr>
        </p:nvSpPr>
        <p:spPr/>
        <p:txBody>
          <a:bodyPr/>
          <a:lstStyle/>
          <a:p>
            <a:r>
              <a:rPr lang="en-US">
                <a:latin typeface="Helvetica" pitchFamily="34" charset="0"/>
                <a:cs typeface="Helvetica" pitchFamily="34" charset="0"/>
              </a:rPr>
              <a:t>Technical Committee </a:t>
            </a:r>
            <a:r>
              <a:rPr lang="en-US" dirty="0">
                <a:latin typeface="Helvetica" pitchFamily="34" charset="0"/>
                <a:cs typeface="Helvetica" pitchFamily="34" charset="0"/>
              </a:rPr>
              <a:t>Sections</a:t>
            </a:r>
          </a:p>
        </p:txBody>
      </p:sp>
      <p:sp>
        <p:nvSpPr>
          <p:cNvPr id="3" name="Content Placeholder 2"/>
          <p:cNvSpPr>
            <a:spLocks noGrp="1"/>
          </p:cNvSpPr>
          <p:nvPr>
            <p:ph idx="1"/>
          </p:nvPr>
        </p:nvSpPr>
        <p:spPr>
          <a:xfrm>
            <a:off x="381000" y="1371600"/>
            <a:ext cx="8534400" cy="5334000"/>
          </a:xfrm>
        </p:spPr>
        <p:txBody>
          <a:bodyPr>
            <a:noAutofit/>
          </a:bodyPr>
          <a:lstStyle/>
          <a:p>
            <a:pPr>
              <a:lnSpc>
                <a:spcPct val="80000"/>
              </a:lnSpc>
              <a:defRPr/>
            </a:pPr>
            <a:r>
              <a:rPr lang="en-US" sz="2200" dirty="0">
                <a:latin typeface="Book Antiqua" pitchFamily="18" charset="0"/>
              </a:rPr>
              <a:t>SECTION 1.0		FUNDAMENTALS AND GENERAL</a:t>
            </a:r>
          </a:p>
          <a:p>
            <a:pPr>
              <a:lnSpc>
                <a:spcPct val="80000"/>
              </a:lnSpc>
              <a:defRPr/>
            </a:pPr>
            <a:r>
              <a:rPr lang="en-US" sz="2200" dirty="0">
                <a:latin typeface="Book Antiqua" pitchFamily="18" charset="0"/>
              </a:rPr>
              <a:t>SECTION 2.0		ENVIRONMENTAL QUALITY</a:t>
            </a:r>
          </a:p>
          <a:p>
            <a:pPr>
              <a:lnSpc>
                <a:spcPct val="80000"/>
              </a:lnSpc>
              <a:defRPr/>
            </a:pPr>
            <a:r>
              <a:rPr lang="en-US" sz="2200" dirty="0">
                <a:latin typeface="Book Antiqua" pitchFamily="18" charset="0"/>
              </a:rPr>
              <a:t>SECTION 3.0 		MATERIALS AND PROCESSES</a:t>
            </a:r>
          </a:p>
          <a:p>
            <a:pPr>
              <a:lnSpc>
                <a:spcPct val="80000"/>
              </a:lnSpc>
              <a:defRPr/>
            </a:pPr>
            <a:r>
              <a:rPr lang="en-US" sz="2200" dirty="0">
                <a:latin typeface="Book Antiqua" pitchFamily="18" charset="0"/>
              </a:rPr>
              <a:t>SECTION 4.0		LOAD CALCULATIONS AND</a:t>
            </a:r>
            <a:br>
              <a:rPr lang="en-US" sz="2200" dirty="0">
                <a:latin typeface="Book Antiqua" pitchFamily="18" charset="0"/>
              </a:rPr>
            </a:br>
            <a:r>
              <a:rPr lang="en-US" sz="2200" dirty="0">
                <a:latin typeface="Book Antiqua" pitchFamily="18" charset="0"/>
              </a:rPr>
              <a:t>					 	ENERGY REQUIREMENTS</a:t>
            </a:r>
          </a:p>
          <a:p>
            <a:pPr>
              <a:lnSpc>
                <a:spcPct val="80000"/>
              </a:lnSpc>
              <a:defRPr/>
            </a:pPr>
            <a:r>
              <a:rPr lang="en-US" sz="2200" dirty="0">
                <a:latin typeface="Book Antiqua" pitchFamily="18" charset="0"/>
              </a:rPr>
              <a:t>SECTION 5.0		VENTILATION AND AIR </a:t>
            </a:r>
            <a:br>
              <a:rPr lang="en-US" sz="2200" dirty="0">
                <a:latin typeface="Book Antiqua" pitchFamily="18" charset="0"/>
              </a:rPr>
            </a:br>
            <a:r>
              <a:rPr lang="en-US" sz="2200" dirty="0">
                <a:latin typeface="Book Antiqua" pitchFamily="18" charset="0"/>
              </a:rPr>
              <a:t>						DISTRIBUTION</a:t>
            </a:r>
          </a:p>
          <a:p>
            <a:pPr>
              <a:lnSpc>
                <a:spcPct val="80000"/>
              </a:lnSpc>
              <a:defRPr/>
            </a:pPr>
            <a:r>
              <a:rPr lang="en-US" sz="2200" dirty="0">
                <a:latin typeface="Book Antiqua" pitchFamily="18" charset="0"/>
              </a:rPr>
              <a:t>SECTION 6.0		HEATING EQUIPMENT,</a:t>
            </a:r>
            <a:br>
              <a:rPr lang="en-US" sz="2200" dirty="0">
                <a:latin typeface="Book Antiqua" pitchFamily="18" charset="0"/>
              </a:rPr>
            </a:br>
            <a:r>
              <a:rPr lang="en-US" sz="2200" dirty="0">
                <a:latin typeface="Book Antiqua" pitchFamily="18" charset="0"/>
              </a:rPr>
              <a:t>						HEATING &amp; COOLING SYSTEMS </a:t>
            </a:r>
            <a:br>
              <a:rPr lang="en-US" sz="2200" dirty="0">
                <a:latin typeface="Book Antiqua" pitchFamily="18" charset="0"/>
              </a:rPr>
            </a:br>
            <a:r>
              <a:rPr lang="en-US" sz="2200" dirty="0">
                <a:latin typeface="Book Antiqua" pitchFamily="18" charset="0"/>
              </a:rPr>
              <a:t>						AND APPLICATIONS</a:t>
            </a:r>
          </a:p>
          <a:p>
            <a:pPr>
              <a:lnSpc>
                <a:spcPct val="80000"/>
              </a:lnSpc>
              <a:defRPr/>
            </a:pPr>
            <a:r>
              <a:rPr lang="en-US" sz="2200" dirty="0">
                <a:latin typeface="Book Antiqua" pitchFamily="18" charset="0"/>
              </a:rPr>
              <a:t>SECTION 7.0		BUILDING PERFORMANCE</a:t>
            </a:r>
          </a:p>
          <a:p>
            <a:pPr>
              <a:lnSpc>
                <a:spcPct val="80000"/>
              </a:lnSpc>
              <a:defRPr/>
            </a:pPr>
            <a:r>
              <a:rPr lang="en-US" sz="2200" dirty="0">
                <a:latin typeface="Book Antiqua" pitchFamily="18" charset="0"/>
              </a:rPr>
              <a:t>SECTION 8.0		AIR-CONDITIONING &amp;</a:t>
            </a:r>
            <a:br>
              <a:rPr lang="en-US" sz="2200" dirty="0">
                <a:latin typeface="Book Antiqua" pitchFamily="18" charset="0"/>
              </a:rPr>
            </a:br>
            <a:r>
              <a:rPr lang="en-US" sz="2200" dirty="0">
                <a:latin typeface="Book Antiqua" pitchFamily="18" charset="0"/>
              </a:rPr>
              <a:t>						REFRIGERATION SYSTEM </a:t>
            </a:r>
            <a:br>
              <a:rPr lang="en-US" sz="2200" dirty="0">
                <a:latin typeface="Book Antiqua" pitchFamily="18" charset="0"/>
              </a:rPr>
            </a:br>
            <a:r>
              <a:rPr lang="en-US" sz="2200" dirty="0">
                <a:latin typeface="Book Antiqua" pitchFamily="18" charset="0"/>
              </a:rPr>
              <a:t>						COMPONENTS</a:t>
            </a:r>
          </a:p>
          <a:p>
            <a:pPr>
              <a:lnSpc>
                <a:spcPct val="80000"/>
              </a:lnSpc>
              <a:defRPr/>
            </a:pPr>
            <a:r>
              <a:rPr lang="en-US" sz="2200" dirty="0">
                <a:latin typeface="Book Antiqua" pitchFamily="18" charset="0"/>
              </a:rPr>
              <a:t>SECTION 9.0		BUILDING APPLICATIONS</a:t>
            </a:r>
          </a:p>
          <a:p>
            <a:pPr>
              <a:lnSpc>
                <a:spcPct val="80000"/>
              </a:lnSpc>
              <a:defRPr/>
            </a:pPr>
            <a:r>
              <a:rPr lang="en-US" sz="2200" dirty="0">
                <a:latin typeface="Book Antiqua" pitchFamily="18" charset="0"/>
              </a:rPr>
              <a:t>SECTION 10.0		REFRIGERATION SYSTEMS</a:t>
            </a:r>
          </a:p>
          <a:p>
            <a:pPr>
              <a:lnSpc>
                <a:spcPct val="80000"/>
              </a:lnSpc>
              <a:defRPr/>
            </a:pPr>
            <a:r>
              <a:rPr lang="en-US" sz="2200" dirty="0">
                <a:latin typeface="Book Antiqua" pitchFamily="18" charset="0"/>
              </a:rPr>
              <a:t>SECTION MTG	MULTIDISCIPLINARY TASK GROUPS</a:t>
            </a:r>
            <a:endParaRPr lang="en-US" sz="22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itle 17"/>
          <p:cNvSpPr>
            <a:spLocks noGrp="1"/>
          </p:cNvSpPr>
          <p:nvPr>
            <p:ph type="ctrTitle"/>
          </p:nvPr>
        </p:nvSpPr>
        <p:spPr>
          <a:xfrm>
            <a:off x="685800" y="152400"/>
            <a:ext cx="7772400" cy="1752600"/>
          </a:xfrm>
        </p:spPr>
        <p:txBody>
          <a:bodyPr rtlCol="0">
            <a:normAutofit fontScale="90000"/>
          </a:bodyPr>
          <a:lstStyle/>
          <a:p>
            <a:pPr eaLnBrk="1" fontAlgn="auto" hangingPunct="1">
              <a:spcAft>
                <a:spcPts val="0"/>
              </a:spcAft>
              <a:defRPr/>
            </a:pPr>
            <a:r>
              <a:rPr lang="en-US" sz="6000" b="1" cap="small" dirty="0">
                <a:effectLst>
                  <a:outerShdw blurRad="38100" dist="38100" dir="2700000" algn="tl">
                    <a:srgbClr val="000000">
                      <a:alpha val="43137"/>
                    </a:srgbClr>
                  </a:outerShdw>
                </a:effectLst>
                <a:ea typeface="+mj-ea"/>
              </a:rPr>
              <a:t>ASHRAE Will Give You the World</a:t>
            </a:r>
          </a:p>
        </p:txBody>
      </p:sp>
      <p:sp>
        <p:nvSpPr>
          <p:cNvPr id="19" name="Subtitle 18"/>
          <p:cNvSpPr>
            <a:spLocks noGrp="1"/>
          </p:cNvSpPr>
          <p:nvPr>
            <p:ph type="subTitle" idx="1"/>
          </p:nvPr>
        </p:nvSpPr>
        <p:spPr>
          <a:xfrm rot="20915521">
            <a:off x="1406525" y="2271713"/>
            <a:ext cx="6400800" cy="990600"/>
          </a:xfrm>
        </p:spPr>
        <p:txBody>
          <a:bodyPr/>
          <a:lstStyle/>
          <a:p>
            <a:pPr eaLnBrk="1" fontAlgn="auto" hangingPunct="1">
              <a:spcAft>
                <a:spcPts val="0"/>
              </a:spcAft>
              <a:buFont typeface="Arial"/>
              <a:buNone/>
              <a:defRPr/>
            </a:pPr>
            <a:r>
              <a:rPr lang="en-US" sz="4400" b="1" dirty="0">
                <a:effectLst>
                  <a:outerShdw blurRad="38100" dist="38100" dir="2700000" algn="tl">
                    <a:srgbClr val="000000">
                      <a:alpha val="43137"/>
                    </a:srgbClr>
                  </a:outerShdw>
                </a:effectLst>
                <a:ea typeface="+mn-ea"/>
              </a:rPr>
              <a:t>Give Back to ASHRAE</a:t>
            </a:r>
          </a:p>
        </p:txBody>
      </p:sp>
      <p:pic>
        <p:nvPicPr>
          <p:cNvPr id="59395" name="Picture 2" descr="C:\Users\tcatchings\AppData\Local\Microsoft\Windows\Temporary Internet Files\Content.IE5\Q6NQ2LCW\MC900442094[1].wmf"/>
          <p:cNvPicPr>
            <a:picLocks noChangeAspect="1" noChangeArrowheads="1"/>
          </p:cNvPicPr>
          <p:nvPr/>
        </p:nvPicPr>
        <p:blipFill>
          <a:blip r:embed="rId3"/>
          <a:srcRect/>
          <a:stretch>
            <a:fillRect/>
          </a:stretch>
        </p:blipFill>
        <p:spPr bwMode="auto">
          <a:xfrm>
            <a:off x="6607175" y="2746375"/>
            <a:ext cx="1851025" cy="1139825"/>
          </a:xfrm>
          <a:prstGeom prst="rect">
            <a:avLst/>
          </a:prstGeom>
          <a:noFill/>
          <a:ln w="9525">
            <a:noFill/>
            <a:miter lim="800000"/>
            <a:headEnd/>
            <a:tailEnd/>
          </a:ln>
        </p:spPr>
      </p:pic>
      <p:pic>
        <p:nvPicPr>
          <p:cNvPr id="1027" name="Picture 3" descr="C:\Users\tcatchings\AppData\Local\Microsoft\Windows\Temporary Internet Files\Content.IE5\Q1IXJJKL\MC900442092[1].wmf"/>
          <p:cNvPicPr>
            <a:picLocks noChangeAspect="1" noChangeArrowheads="1"/>
          </p:cNvPicPr>
          <p:nvPr/>
        </p:nvPicPr>
        <p:blipFill>
          <a:blip r:embed="rId4">
            <a:duotone>
              <a:schemeClr val="accent3">
                <a:shade val="45000"/>
                <a:satMod val="135000"/>
              </a:schemeClr>
              <a:prstClr val="white"/>
            </a:duotone>
          </a:blip>
          <a:srcRect/>
          <a:stretch>
            <a:fillRect/>
          </a:stretch>
        </p:blipFill>
        <p:spPr bwMode="auto">
          <a:xfrm>
            <a:off x="304800" y="4876800"/>
            <a:ext cx="1946275" cy="777875"/>
          </a:xfrm>
          <a:prstGeom prst="rect">
            <a:avLst/>
          </a:prstGeom>
          <a:noFill/>
        </p:spPr>
      </p:pic>
      <p:pic>
        <p:nvPicPr>
          <p:cNvPr id="59397" name="Picture 4" descr="C:\Users\tcatchings\AppData\Local\Microsoft\Windows\Temporary Internet Files\Content.IE5\Q6NQ2LCW\MC900441842[1].wmf"/>
          <p:cNvPicPr>
            <a:picLocks noChangeAspect="1" noChangeArrowheads="1"/>
          </p:cNvPicPr>
          <p:nvPr/>
        </p:nvPicPr>
        <p:blipFill>
          <a:blip r:embed="rId5"/>
          <a:srcRect/>
          <a:stretch>
            <a:fillRect/>
          </a:stretch>
        </p:blipFill>
        <p:spPr bwMode="auto">
          <a:xfrm>
            <a:off x="3657600" y="3276600"/>
            <a:ext cx="1704975" cy="1835150"/>
          </a:xfrm>
          <a:prstGeom prst="rect">
            <a:avLst/>
          </a:prstGeom>
          <a:noFill/>
          <a:ln w="9525">
            <a:noFill/>
            <a:miter lim="800000"/>
            <a:headEnd/>
            <a:tailEnd/>
          </a:ln>
        </p:spPr>
      </p:pic>
      <p:sp>
        <p:nvSpPr>
          <p:cNvPr id="15" name="Rectangle 14"/>
          <p:cNvSpPr/>
          <p:nvPr/>
        </p:nvSpPr>
        <p:spPr>
          <a:xfrm>
            <a:off x="6248400" y="3886200"/>
            <a:ext cx="2667000" cy="707886"/>
          </a:xfrm>
          <a:prstGeom prst="rect">
            <a:avLst/>
          </a:prstGeom>
          <a:noFill/>
        </p:spPr>
        <p:txBody>
          <a:bodyPr>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fontAlgn="auto">
              <a:spcBef>
                <a:spcPts val="0"/>
              </a:spcBef>
              <a:spcAft>
                <a:spcPts val="0"/>
              </a:spcAft>
              <a:defRPr/>
            </a:pPr>
            <a:r>
              <a:rPr lang="en-US" sz="4000"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mn-lt"/>
                <a:cs typeface="+mn-cs"/>
              </a:rPr>
              <a:t>NETWORK</a:t>
            </a:r>
          </a:p>
        </p:txBody>
      </p:sp>
      <p:sp>
        <p:nvSpPr>
          <p:cNvPr id="16" name="Rectangle 15"/>
          <p:cNvSpPr/>
          <p:nvPr/>
        </p:nvSpPr>
        <p:spPr>
          <a:xfrm>
            <a:off x="3659929" y="5111750"/>
            <a:ext cx="1702646" cy="707886"/>
          </a:xfrm>
          <a:prstGeom prst="rect">
            <a:avLst/>
          </a:prstGeom>
          <a:noFill/>
        </p:spPr>
        <p:txBody>
          <a:bodyPr wrap="none">
            <a:spAutoFit/>
          </a:bodyPr>
          <a:lstStyle/>
          <a:p>
            <a:pPr algn="ctr" fontAlgn="auto">
              <a:spcBef>
                <a:spcPts val="0"/>
              </a:spcBef>
              <a:spcAft>
                <a:spcPts val="0"/>
              </a:spcAft>
              <a:defRPr/>
            </a:pPr>
            <a:r>
              <a:rPr lang="en-US" sz="4000" b="1" spc="200" dirty="0">
                <a:ln w="29210">
                  <a:solidFill>
                    <a:schemeClr val="accent3">
                      <a:tint val="10000"/>
                    </a:schemeClr>
                  </a:solidFill>
                </a:ln>
                <a:solidFill>
                  <a:schemeClr val="accent3">
                    <a:satMod val="200000"/>
                    <a:alpha val="50000"/>
                  </a:schemeClr>
                </a:solidFill>
                <a:effectLst>
                  <a:innerShdw blurRad="50800" dist="50800" dir="8100000">
                    <a:srgbClr val="7D7D7D">
                      <a:alpha val="73000"/>
                    </a:srgbClr>
                  </a:innerShdw>
                </a:effectLst>
                <a:latin typeface="+mn-lt"/>
                <a:cs typeface="+mn-cs"/>
              </a:rPr>
              <a:t>GROW</a:t>
            </a:r>
          </a:p>
        </p:txBody>
      </p:sp>
      <p:sp>
        <p:nvSpPr>
          <p:cNvPr id="17" name="Rectangle 16"/>
          <p:cNvSpPr/>
          <p:nvPr/>
        </p:nvSpPr>
        <p:spPr>
          <a:xfrm>
            <a:off x="477066" y="5638800"/>
            <a:ext cx="1600117" cy="707886"/>
          </a:xfrm>
          <a:prstGeom prst="rect">
            <a:avLst/>
          </a:prstGeom>
          <a:noFill/>
        </p:spPr>
        <p:txBody>
          <a:bodyPr wrap="none">
            <a:sp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fontAlgn="auto">
              <a:spcBef>
                <a:spcPts val="0"/>
              </a:spcBef>
              <a:spcAft>
                <a:spcPts val="0"/>
              </a:spcAft>
              <a:defRPr/>
            </a:pPr>
            <a:r>
              <a:rPr lang="en-US" sz="4000" b="1" dirty="0">
                <a:ln/>
                <a:solidFill>
                  <a:schemeClr val="accent3"/>
                </a:solidFill>
                <a:latin typeface="+mn-lt"/>
                <a:cs typeface="+mn-cs"/>
              </a:rPr>
              <a:t>SHARE</a:t>
            </a:r>
          </a:p>
        </p:txBody>
      </p:sp>
      <p:sp>
        <p:nvSpPr>
          <p:cNvPr id="20" name="Rectangle 19"/>
          <p:cNvSpPr/>
          <p:nvPr/>
        </p:nvSpPr>
        <p:spPr>
          <a:xfrm>
            <a:off x="152400" y="1086780"/>
            <a:ext cx="915122" cy="3539943"/>
          </a:xfrm>
          <a:prstGeom prst="rect">
            <a:avLst/>
          </a:prstGeom>
          <a:noFill/>
        </p:spPr>
        <p:txBody>
          <a:bodyPr vert="wordArtVert" wrap="none">
            <a:spAutoFit/>
          </a:bodyPr>
          <a:lstStyle/>
          <a:p>
            <a:pPr algn="ctr" fontAlgn="auto">
              <a:spcBef>
                <a:spcPts val="0"/>
              </a:spcBef>
              <a:spcAft>
                <a:spcPts val="0"/>
              </a:spcAft>
              <a:defRPr/>
            </a:pPr>
            <a:r>
              <a:rPr lang="en-US" sz="4000" b="1" spc="-300" dirty="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mn-lt"/>
                <a:cs typeface="+mn-cs"/>
              </a:rPr>
              <a:t>TEACH</a:t>
            </a:r>
          </a:p>
        </p:txBody>
      </p:sp>
      <p:sp>
        <p:nvSpPr>
          <p:cNvPr id="21" name="Rectangle 20"/>
          <p:cNvSpPr/>
          <p:nvPr/>
        </p:nvSpPr>
        <p:spPr>
          <a:xfrm rot="19439025">
            <a:off x="6818721" y="4991730"/>
            <a:ext cx="1582613" cy="707886"/>
          </a:xfrm>
          <a:prstGeom prst="rect">
            <a:avLst/>
          </a:prstGeom>
          <a:noFill/>
        </p:spPr>
        <p:txBody>
          <a:bodyPr wrap="none">
            <a:spAutoFit/>
          </a:bodyPr>
          <a:lstStyle/>
          <a:p>
            <a:pPr algn="ctr" fontAlgn="auto">
              <a:spcBef>
                <a:spcPts val="0"/>
              </a:spcBef>
              <a:spcAft>
                <a:spcPts val="0"/>
              </a:spcAft>
              <a:defRPr/>
            </a:pPr>
            <a:r>
              <a:rPr lang="en-US" sz="4000" b="1"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latin typeface="+mn-lt"/>
                <a:cs typeface="+mn-cs"/>
              </a:rPr>
              <a:t>LEARN</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1"/>
          </p:nvPr>
        </p:nvSpPr>
        <p:spPr>
          <a:xfrm>
            <a:off x="530225" y="1216025"/>
            <a:ext cx="8229600" cy="639763"/>
          </a:xfrm>
        </p:spPr>
        <p:txBody>
          <a:bodyPr>
            <a:normAutofit fontScale="92500" lnSpcReduction="20000"/>
          </a:bodyPr>
          <a:lstStyle/>
          <a:p>
            <a:pPr eaLnBrk="1" hangingPunct="1">
              <a:defRPr/>
            </a:pPr>
            <a:r>
              <a:rPr lang="en-US" cap="small" dirty="0">
                <a:effectLst>
                  <a:outerShdw blurRad="38100" dist="38100" dir="2700000" algn="tl">
                    <a:srgbClr val="000000">
                      <a:alpha val="43137"/>
                    </a:srgbClr>
                  </a:outerShdw>
                </a:effectLst>
              </a:rPr>
              <a:t>Become A Future Leader in ASHRAE – Write the Next Chapter In Your Career</a:t>
            </a:r>
          </a:p>
        </p:txBody>
      </p:sp>
      <p:sp>
        <p:nvSpPr>
          <p:cNvPr id="6" name="Content Placeholder 5"/>
          <p:cNvSpPr>
            <a:spLocks noGrp="1"/>
          </p:cNvSpPr>
          <p:nvPr>
            <p:ph sz="half" idx="2"/>
          </p:nvPr>
        </p:nvSpPr>
        <p:spPr>
          <a:xfrm>
            <a:off x="457200" y="2819400"/>
            <a:ext cx="4040188" cy="2987675"/>
          </a:xfrm>
        </p:spPr>
        <p:txBody>
          <a:bodyPr wrap="square" numCol="1" anchor="t" anchorCtr="0" compatLnSpc="1">
            <a:prstTxWarp prst="textNoShape">
              <a:avLst/>
            </a:prstTxWarp>
          </a:bodyPr>
          <a:lstStyle/>
          <a:p>
            <a:pPr eaLnBrk="1" hangingPunct="1">
              <a:buFont typeface="Arial" charset="0"/>
              <a:buNone/>
              <a:defRPr/>
            </a:pPr>
            <a:r>
              <a:rPr lang="en-US" b="1">
                <a:latin typeface="Helvetica" pitchFamily="34" charset="0"/>
                <a:cs typeface="Helvetica" pitchFamily="34" charset="0"/>
              </a:rPr>
              <a:t>YOU ARE NEEDED FOR:</a:t>
            </a:r>
          </a:p>
          <a:p>
            <a:pPr eaLnBrk="1" hangingPunct="1">
              <a:buFont typeface="Wingdings" pitchFamily="2" charset="2"/>
              <a:buChar char="v"/>
              <a:defRPr/>
            </a:pPr>
            <a:r>
              <a:rPr lang="en-US">
                <a:latin typeface="Helvetica" pitchFamily="34" charset="0"/>
                <a:cs typeface="Helvetica" pitchFamily="34" charset="0"/>
              </a:rPr>
              <a:t>Program ideas</a:t>
            </a:r>
          </a:p>
          <a:p>
            <a:pPr eaLnBrk="1" hangingPunct="1">
              <a:buFont typeface="Wingdings" pitchFamily="2" charset="2"/>
              <a:buChar char="v"/>
              <a:defRPr/>
            </a:pPr>
            <a:r>
              <a:rPr lang="en-US">
                <a:latin typeface="Helvetica" pitchFamily="34" charset="0"/>
                <a:cs typeface="Helvetica" pitchFamily="34" charset="0"/>
              </a:rPr>
              <a:t>Research ideas</a:t>
            </a:r>
          </a:p>
          <a:p>
            <a:pPr eaLnBrk="1" hangingPunct="1">
              <a:buFont typeface="Wingdings" pitchFamily="2" charset="2"/>
              <a:buChar char="v"/>
              <a:defRPr/>
            </a:pPr>
            <a:r>
              <a:rPr lang="en-US">
                <a:latin typeface="Helvetica" pitchFamily="34" charset="0"/>
                <a:cs typeface="Helvetica" pitchFamily="34" charset="0"/>
              </a:rPr>
              <a:t>Handbook ideas</a:t>
            </a:r>
          </a:p>
          <a:p>
            <a:pPr eaLnBrk="1" hangingPunct="1">
              <a:buFont typeface="Wingdings" pitchFamily="2" charset="2"/>
              <a:buChar char="v"/>
              <a:defRPr/>
            </a:pPr>
            <a:r>
              <a:rPr lang="en-US">
                <a:latin typeface="Helvetica" pitchFamily="34" charset="0"/>
                <a:cs typeface="Helvetica" pitchFamily="34" charset="0"/>
              </a:rPr>
              <a:t>Standards ideas</a:t>
            </a:r>
          </a:p>
          <a:p>
            <a:pPr eaLnBrk="1" hangingPunct="1">
              <a:buFont typeface="Wingdings" pitchFamily="2" charset="2"/>
              <a:buChar char="v"/>
              <a:defRPr/>
            </a:pPr>
            <a:r>
              <a:rPr lang="en-US">
                <a:latin typeface="Helvetica" pitchFamily="34" charset="0"/>
                <a:cs typeface="Helvetica" pitchFamily="34" charset="0"/>
              </a:rPr>
              <a:t>Student mentoring</a:t>
            </a:r>
          </a:p>
        </p:txBody>
      </p:sp>
      <p:sp>
        <p:nvSpPr>
          <p:cNvPr id="7" name="Text Placeholder 6"/>
          <p:cNvSpPr>
            <a:spLocks noGrp="1"/>
          </p:cNvSpPr>
          <p:nvPr>
            <p:ph type="body" sz="quarter" idx="3"/>
          </p:nvPr>
        </p:nvSpPr>
        <p:spPr>
          <a:xfrm>
            <a:off x="455613" y="5807075"/>
            <a:ext cx="8304212" cy="639763"/>
          </a:xfrm>
        </p:spPr>
        <p:txBody>
          <a:bodyPr/>
          <a:lstStyle/>
          <a:p>
            <a:pPr algn="ctr" eaLnBrk="1" hangingPunct="1">
              <a:defRPr/>
            </a:pPr>
            <a:r>
              <a:rPr lang="en-US" dirty="0">
                <a:effectLst>
                  <a:outerShdw blurRad="38100" dist="38100" dir="2700000" algn="tl">
                    <a:srgbClr val="000000">
                      <a:alpha val="43137"/>
                    </a:srgbClr>
                  </a:outerShdw>
                </a:effectLst>
              </a:rPr>
              <a:t>Find your Place in ASHRAE!  Visit  </a:t>
            </a:r>
            <a:r>
              <a:rPr lang="en-US" dirty="0"/>
              <a:t>www.ashrae.org </a:t>
            </a:r>
          </a:p>
        </p:txBody>
      </p:sp>
      <p:sp>
        <p:nvSpPr>
          <p:cNvPr id="9" name="Rectangle 8"/>
          <p:cNvSpPr/>
          <p:nvPr/>
        </p:nvSpPr>
        <p:spPr>
          <a:xfrm>
            <a:off x="455613" y="291902"/>
            <a:ext cx="4651273" cy="923330"/>
          </a:xfrm>
          <a:prstGeom prst="rect">
            <a:avLst/>
          </a:prstGeom>
          <a:noFill/>
        </p:spPr>
        <p:txBody>
          <a:bodyPr>
            <a:sp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a:defRPr/>
            </a:pPr>
            <a:r>
              <a:rPr lang="en-US" sz="5400" b="1" dirty="0">
                <a:ln/>
                <a:solidFill>
                  <a:schemeClr val="accent3"/>
                </a:solidFill>
                <a:latin typeface="Helvetica" pitchFamily="34" charset="0"/>
                <a:cs typeface="Helvetica" pitchFamily="34" charset="0"/>
              </a:rPr>
              <a:t>VOLUNTEER!</a:t>
            </a:r>
            <a:endParaRPr lang="en-US" sz="5400" b="1" dirty="0">
              <a:ln/>
              <a:solidFill>
                <a:schemeClr val="accent3"/>
              </a:solidFill>
            </a:endParaRPr>
          </a:p>
        </p:txBody>
      </p:sp>
      <p:sp>
        <p:nvSpPr>
          <p:cNvPr id="61445" name="TextBox 10"/>
          <p:cNvSpPr txBox="1">
            <a:spLocks noChangeArrowheads="1"/>
          </p:cNvSpPr>
          <p:nvPr/>
        </p:nvSpPr>
        <p:spPr bwMode="auto">
          <a:xfrm>
            <a:off x="530225" y="1855788"/>
            <a:ext cx="8385175" cy="641350"/>
          </a:xfrm>
          <a:prstGeom prst="rect">
            <a:avLst/>
          </a:prstGeom>
          <a:noFill/>
          <a:ln w="9525">
            <a:noFill/>
            <a:miter lim="800000"/>
            <a:headEnd/>
            <a:tailEnd/>
          </a:ln>
        </p:spPr>
        <p:txBody>
          <a:bodyPr>
            <a:spAutoFit/>
          </a:bodyPr>
          <a:lstStyle/>
          <a:p>
            <a:r>
              <a:rPr lang="en-US" b="1"/>
              <a:t>ASHRAE members who participate in technical activities become leaders and bring information and resources back to their jobs and their chapters.</a:t>
            </a:r>
          </a:p>
        </p:txBody>
      </p:sp>
      <p:pic>
        <p:nvPicPr>
          <p:cNvPr id="12" name="Content Placeholder 11" descr="photo for meeting slide.jpg"/>
          <p:cNvPicPr>
            <a:picLocks noGrp="1" noChangeAspect="1"/>
          </p:cNvPicPr>
          <p:nvPr>
            <p:ph sz="quarter" idx="4"/>
          </p:nvPr>
        </p:nvPicPr>
        <p:blipFill>
          <a:blip r:embed="rId3"/>
          <a:stretch>
            <a:fillRect/>
          </a:stretch>
        </p:blipFill>
        <p:spPr>
          <a:xfrm>
            <a:off x="4857750" y="2941638"/>
            <a:ext cx="3752850" cy="2743200"/>
          </a:xfrm>
          <a:ln w="38100" cap="sq">
            <a:solidFill>
              <a:schemeClr val="tx2">
                <a:lumMod val="75000"/>
              </a:schemeClr>
            </a:solidFill>
            <a:miter lim="800000"/>
          </a:ln>
          <a:effectLst>
            <a:outerShdw blurRad="50800" dist="38100" dir="2700000" algn="tl" rotWithShape="0">
              <a:srgbClr val="000000">
                <a:alpha val="43000"/>
              </a:srgbClr>
            </a:outerShdw>
          </a:effec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09" name="Rectangle 2"/>
          <p:cNvSpPr>
            <a:spLocks noGrp="1" noChangeArrowheads="1"/>
          </p:cNvSpPr>
          <p:nvPr>
            <p:ph type="title"/>
          </p:nvPr>
        </p:nvSpPr>
        <p:spPr>
          <a:xfrm>
            <a:off x="381000" y="457200"/>
            <a:ext cx="8610600" cy="2133600"/>
          </a:xfrm>
        </p:spPr>
        <p:txBody>
          <a:bodyPr/>
          <a:lstStyle/>
          <a:p>
            <a:r>
              <a:rPr lang="en-US" sz="3600" b="1">
                <a:latin typeface="Helvetica" pitchFamily="34" charset="0"/>
                <a:cs typeface="Helvetica" pitchFamily="34" charset="0"/>
              </a:rPr>
              <a:t>ASHRAE Has Four Types of Committees Whose Focus is Primarily on Technical Information</a:t>
            </a:r>
            <a:endParaRPr lang="en-US" sz="4800">
              <a:latin typeface="Helvetica" pitchFamily="34" charset="0"/>
              <a:cs typeface="Helvetica" pitchFamily="34" charset="0"/>
            </a:endParaRPr>
          </a:p>
        </p:txBody>
      </p:sp>
      <p:sp>
        <p:nvSpPr>
          <p:cNvPr id="20483" name="Rectangle 3"/>
          <p:cNvSpPr>
            <a:spLocks noGrp="1" noChangeArrowheads="1"/>
          </p:cNvSpPr>
          <p:nvPr>
            <p:ph type="body" idx="1"/>
          </p:nvPr>
        </p:nvSpPr>
        <p:spPr>
          <a:xfrm>
            <a:off x="685800" y="2895600"/>
            <a:ext cx="7924800" cy="3429000"/>
          </a:xfrm>
        </p:spPr>
        <p:txBody>
          <a:bodyPr>
            <a:normAutofit fontScale="85000" lnSpcReduction="10000"/>
          </a:bodyPr>
          <a:lstStyle/>
          <a:p>
            <a:pPr>
              <a:spcBef>
                <a:spcPct val="45000"/>
              </a:spcBef>
              <a:defRPr/>
            </a:pPr>
            <a:r>
              <a:rPr lang="en-US" sz="3600" dirty="0"/>
              <a:t>Technical Committees (TCs)</a:t>
            </a:r>
          </a:p>
          <a:p>
            <a:pPr>
              <a:spcBef>
                <a:spcPct val="45000"/>
              </a:spcBef>
              <a:defRPr/>
            </a:pPr>
            <a:r>
              <a:rPr lang="en-US" sz="3600" dirty="0"/>
              <a:t>Task Groups (TGs)</a:t>
            </a:r>
          </a:p>
          <a:p>
            <a:pPr>
              <a:spcBef>
                <a:spcPct val="45000"/>
              </a:spcBef>
              <a:defRPr/>
            </a:pPr>
            <a:r>
              <a:rPr lang="en-US" sz="3600" dirty="0"/>
              <a:t>Technical Resource Groups (TRGs)</a:t>
            </a:r>
          </a:p>
          <a:p>
            <a:pPr>
              <a:spcBef>
                <a:spcPct val="45000"/>
              </a:spcBef>
              <a:defRPr/>
            </a:pPr>
            <a:r>
              <a:rPr lang="en-US" sz="3600" dirty="0"/>
              <a:t>Multidisciplinary Task Groups (MTGs)</a:t>
            </a:r>
          </a:p>
          <a:p>
            <a:pPr lvl="1">
              <a:spcBef>
                <a:spcPct val="45000"/>
              </a:spcBef>
              <a:defRPr/>
            </a:pPr>
            <a:r>
              <a:rPr lang="en-US" sz="3200" dirty="0">
                <a:latin typeface="Helvetica" pitchFamily="2" charset="0"/>
                <a:cs typeface="Helvetica" pitchFamily="2" charset="0"/>
              </a:rPr>
              <a:t>Group of volunteers who provide the Society with expertise in a specific field or subject.</a:t>
            </a:r>
          </a:p>
          <a:p>
            <a:pPr>
              <a:spcBef>
                <a:spcPct val="45000"/>
              </a:spcBef>
              <a:defRPr/>
            </a:pPr>
            <a:endParaRPr lang="en-US" sz="3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048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2048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2048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2048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2048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3" grpId="0" uiExpand="1" build="p" autoUpdateAnimBg="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3" name="Rectangle 2"/>
          <p:cNvSpPr>
            <a:spLocks noGrp="1" noChangeArrowheads="1"/>
          </p:cNvSpPr>
          <p:nvPr>
            <p:ph type="title"/>
          </p:nvPr>
        </p:nvSpPr>
        <p:spPr>
          <a:xfrm>
            <a:off x="533400" y="457200"/>
            <a:ext cx="7772400" cy="762000"/>
          </a:xfrm>
        </p:spPr>
        <p:txBody>
          <a:bodyPr lIns="92075" tIns="46038" rIns="92075" bIns="46038" anchor="b"/>
          <a:lstStyle/>
          <a:p>
            <a:r>
              <a:rPr lang="en-US" sz="3600" b="1" dirty="0">
                <a:latin typeface="Helvetica" pitchFamily="34" charset="0"/>
                <a:cs typeface="Helvetica" pitchFamily="34" charset="0"/>
              </a:rPr>
              <a:t>TC, TG, or TRG members</a:t>
            </a:r>
          </a:p>
        </p:txBody>
      </p:sp>
      <p:sp>
        <p:nvSpPr>
          <p:cNvPr id="7171" name="Rectangle 3"/>
          <p:cNvSpPr>
            <a:spLocks noGrp="1" noChangeArrowheads="1"/>
          </p:cNvSpPr>
          <p:nvPr>
            <p:ph type="body" idx="1"/>
          </p:nvPr>
        </p:nvSpPr>
        <p:spPr>
          <a:xfrm>
            <a:off x="609600" y="2209800"/>
            <a:ext cx="8153400" cy="4267200"/>
          </a:xfrm>
        </p:spPr>
        <p:txBody>
          <a:bodyPr wrap="square" lIns="92075" tIns="46038" rIns="92075" bIns="46038" numCol="1" anchor="t" anchorCtr="0" compatLnSpc="1">
            <a:prstTxWarp prst="textNoShape">
              <a:avLst/>
            </a:prstTxWarp>
            <a:normAutofit/>
          </a:bodyPr>
          <a:lstStyle/>
          <a:p>
            <a:pPr>
              <a:lnSpc>
                <a:spcPct val="90000"/>
              </a:lnSpc>
              <a:defRPr/>
            </a:pPr>
            <a:r>
              <a:rPr lang="en-US" dirty="0">
                <a:latin typeface="Helvetica" pitchFamily="34" charset="0"/>
                <a:cs typeface="Helvetica" pitchFamily="34" charset="0"/>
              </a:rPr>
              <a:t>Three types of membership</a:t>
            </a:r>
          </a:p>
          <a:p>
            <a:pPr lvl="1">
              <a:lnSpc>
                <a:spcPct val="90000"/>
              </a:lnSpc>
              <a:defRPr/>
            </a:pPr>
            <a:r>
              <a:rPr lang="en-US" dirty="0">
                <a:latin typeface="Helvetica" pitchFamily="34" charset="0"/>
                <a:cs typeface="Helvetica" pitchFamily="34" charset="0"/>
              </a:rPr>
              <a:t>Voting</a:t>
            </a:r>
          </a:p>
          <a:p>
            <a:pPr lvl="1">
              <a:lnSpc>
                <a:spcPct val="90000"/>
              </a:lnSpc>
              <a:defRPr/>
            </a:pPr>
            <a:r>
              <a:rPr lang="en-US" dirty="0">
                <a:latin typeface="Helvetica" pitchFamily="34" charset="0"/>
                <a:cs typeface="Helvetica" pitchFamily="34" charset="0"/>
              </a:rPr>
              <a:t>Corresponding (non voting)</a:t>
            </a:r>
          </a:p>
          <a:p>
            <a:pPr lvl="1">
              <a:lnSpc>
                <a:spcPct val="90000"/>
              </a:lnSpc>
              <a:defRPr/>
            </a:pPr>
            <a:r>
              <a:rPr lang="en-US" dirty="0">
                <a:latin typeface="Helvetica" pitchFamily="34" charset="0"/>
                <a:cs typeface="Helvetica" pitchFamily="34" charset="0"/>
              </a:rPr>
              <a:t>Provisional Corresponding (non voting)</a:t>
            </a:r>
          </a:p>
        </p:txBody>
      </p:sp>
      <p:sp>
        <p:nvSpPr>
          <p:cNvPr id="7172" name="WordArt 4"/>
          <p:cNvSpPr>
            <a:spLocks noChangeArrowheads="1" noChangeShapeType="1" noTextEdit="1"/>
          </p:cNvSpPr>
          <p:nvPr/>
        </p:nvSpPr>
        <p:spPr bwMode="auto">
          <a:xfrm>
            <a:off x="4648200" y="1371600"/>
            <a:ext cx="2743200" cy="762000"/>
          </a:xfrm>
          <a:prstGeom prst="rect">
            <a:avLst/>
          </a:prstGeom>
        </p:spPr>
        <p:txBody>
          <a:bodyPr wrap="none" fromWordArt="1">
            <a:prstTxWarp prst="textCascadeUp">
              <a:avLst>
                <a:gd name="adj" fmla="val 44444"/>
              </a:avLst>
            </a:prstTxWarp>
            <a:scene3d>
              <a:camera prst="legacyPerspectiveFront">
                <a:rot lat="20519989" lon="1080000" rev="0"/>
              </a:camera>
              <a:lightRig rig="legacyHarsh2" dir="b"/>
            </a:scene3d>
            <a:sp3d extrusionH="430200" prstMaterial="legacyMatte">
              <a:extrusionClr>
                <a:srgbClr val="FF6600"/>
              </a:extrusionClr>
            </a:sp3d>
          </a:bodyPr>
          <a:lstStyle/>
          <a:p>
            <a:pPr algn="ctr"/>
            <a:r>
              <a:rPr lang="en-US" sz="3600" kern="10" dirty="0">
                <a:ln w="9525">
                  <a:round/>
                  <a:headEnd/>
                  <a:tailEnd/>
                </a:ln>
                <a:gradFill rotWithShape="1">
                  <a:gsLst>
                    <a:gs pos="0">
                      <a:srgbClr val="FFE701"/>
                    </a:gs>
                    <a:gs pos="100000">
                      <a:srgbClr val="FE3E02"/>
                    </a:gs>
                  </a:gsLst>
                  <a:lin ang="5400000" scaled="1"/>
                </a:gradFill>
                <a:latin typeface="Impact"/>
              </a:rPr>
              <a:t>volunteers</a:t>
            </a:r>
          </a:p>
        </p:txBody>
      </p:sp>
      <p:sp>
        <p:nvSpPr>
          <p:cNvPr id="7173" name="Rectangle 5"/>
          <p:cNvSpPr>
            <a:spLocks noChangeArrowheads="1"/>
          </p:cNvSpPr>
          <p:nvPr/>
        </p:nvSpPr>
        <p:spPr bwMode="auto">
          <a:xfrm>
            <a:off x="838200" y="1525588"/>
            <a:ext cx="3740150" cy="641350"/>
          </a:xfrm>
          <a:prstGeom prst="rect">
            <a:avLst/>
          </a:prstGeom>
          <a:noFill/>
          <a:ln w="12700" cap="sq">
            <a:noFill/>
            <a:miter lim="800000"/>
            <a:headEnd type="none" w="sm" len="sm"/>
            <a:tailEnd type="none" w="sm" len="sm"/>
          </a:ln>
        </p:spPr>
        <p:txBody>
          <a:bodyPr wrap="none">
            <a:spAutoFit/>
          </a:bodyPr>
          <a:lstStyle/>
          <a:p>
            <a:r>
              <a:rPr lang="en-US" sz="3600" b="1" dirty="0"/>
              <a:t>All members are</a:t>
            </a:r>
          </a:p>
        </p:txBody>
      </p:sp>
    </p:spTree>
    <p:extLst>
      <p:ext uri="{BB962C8B-B14F-4D97-AF65-F5344CB8AC3E}">
        <p14:creationId xmlns:p14="http://schemas.microsoft.com/office/powerpoint/2010/main" val="25552587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499"/>
                                          </p:stCondLst>
                                        </p:cTn>
                                        <p:tgtEl>
                                          <p:spTgt spid="7173"/>
                                        </p:tgtEl>
                                        <p:attrNameLst>
                                          <p:attrName>style.visibility</p:attrName>
                                        </p:attrNameLst>
                                      </p:cBhvr>
                                      <p:to>
                                        <p:strVal val="visible"/>
                                      </p:to>
                                    </p:set>
                                  </p:childTnLst>
                                </p:cTn>
                              </p:par>
                            </p:childTnLst>
                          </p:cTn>
                        </p:par>
                        <p:par>
                          <p:cTn id="7" fill="hold">
                            <p:stCondLst>
                              <p:cond delay="500"/>
                            </p:stCondLst>
                            <p:childTnLst>
                              <p:par>
                                <p:cTn id="8" presetID="22" presetClass="entr" presetSubtype="8" fill="hold" grpId="0" nodeType="afterEffect">
                                  <p:stCondLst>
                                    <p:cond delay="500"/>
                                  </p:stCondLst>
                                  <p:childTnLst>
                                    <p:set>
                                      <p:cBhvr>
                                        <p:cTn id="9" dur="1" fill="hold">
                                          <p:stCondLst>
                                            <p:cond delay="0"/>
                                          </p:stCondLst>
                                        </p:cTn>
                                        <p:tgtEl>
                                          <p:spTgt spid="7172"/>
                                        </p:tgtEl>
                                        <p:attrNameLst>
                                          <p:attrName>style.visibility</p:attrName>
                                        </p:attrNameLst>
                                      </p:cBhvr>
                                      <p:to>
                                        <p:strVal val="visible"/>
                                      </p:to>
                                    </p:set>
                                    <p:animEffect transition="in" filter="wipe(left)">
                                      <p:cBhvr>
                                        <p:cTn id="10" dur="500"/>
                                        <p:tgtEl>
                                          <p:spTgt spid="7172"/>
                                        </p:tgtEl>
                                      </p:cBhvr>
                                    </p:animEffect>
                                  </p:childTnLst>
                                </p:cTn>
                              </p:par>
                            </p:childTnLst>
                          </p:cTn>
                        </p:par>
                      </p:childTnLst>
                    </p:cTn>
                  </p:par>
                  <p:par>
                    <p:cTn id="11" fill="hold">
                      <p:stCondLst>
                        <p:cond delay="indefinite"/>
                      </p:stCondLst>
                      <p:childTnLst>
                        <p:par>
                          <p:cTn id="12" fill="hold">
                            <p:stCondLst>
                              <p:cond delay="0"/>
                            </p:stCondLst>
                            <p:childTnLst>
                              <p:par>
                                <p:cTn id="13" presetID="12" presetClass="entr" presetSubtype="4" fill="hold" grpId="0" nodeType="clickEffect">
                                  <p:stCondLst>
                                    <p:cond delay="0"/>
                                  </p:stCondLst>
                                  <p:childTnLst>
                                    <p:set>
                                      <p:cBhvr>
                                        <p:cTn id="14" dur="1" fill="hold">
                                          <p:stCondLst>
                                            <p:cond delay="0"/>
                                          </p:stCondLst>
                                        </p:cTn>
                                        <p:tgtEl>
                                          <p:spTgt spid="7171">
                                            <p:txEl>
                                              <p:pRg st="0" end="0"/>
                                            </p:txEl>
                                          </p:spTgt>
                                        </p:tgtEl>
                                        <p:attrNameLst>
                                          <p:attrName>style.visibility</p:attrName>
                                        </p:attrNameLst>
                                      </p:cBhvr>
                                      <p:to>
                                        <p:strVal val="visible"/>
                                      </p:to>
                                    </p:set>
                                    <p:animEffect transition="in" filter="slide(fromBottom)">
                                      <p:cBhvr>
                                        <p:cTn id="15" dur="500"/>
                                        <p:tgtEl>
                                          <p:spTgt spid="7171">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2" presetClass="entr" presetSubtype="4" fill="hold" grpId="0" nodeType="clickEffect">
                                  <p:stCondLst>
                                    <p:cond delay="0"/>
                                  </p:stCondLst>
                                  <p:childTnLst>
                                    <p:set>
                                      <p:cBhvr>
                                        <p:cTn id="19" dur="1" fill="hold">
                                          <p:stCondLst>
                                            <p:cond delay="0"/>
                                          </p:stCondLst>
                                        </p:cTn>
                                        <p:tgtEl>
                                          <p:spTgt spid="7171">
                                            <p:txEl>
                                              <p:pRg st="1" end="1"/>
                                            </p:txEl>
                                          </p:spTgt>
                                        </p:tgtEl>
                                        <p:attrNameLst>
                                          <p:attrName>style.visibility</p:attrName>
                                        </p:attrNameLst>
                                      </p:cBhvr>
                                      <p:to>
                                        <p:strVal val="visible"/>
                                      </p:to>
                                    </p:set>
                                    <p:animEffect transition="in" filter="slide(fromBottom)">
                                      <p:cBhvr>
                                        <p:cTn id="20" dur="500"/>
                                        <p:tgtEl>
                                          <p:spTgt spid="7171">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grpId="0" nodeType="clickEffect">
                                  <p:stCondLst>
                                    <p:cond delay="0"/>
                                  </p:stCondLst>
                                  <p:childTnLst>
                                    <p:set>
                                      <p:cBhvr>
                                        <p:cTn id="24" dur="1" fill="hold">
                                          <p:stCondLst>
                                            <p:cond delay="0"/>
                                          </p:stCondLst>
                                        </p:cTn>
                                        <p:tgtEl>
                                          <p:spTgt spid="7171">
                                            <p:txEl>
                                              <p:pRg st="2" end="2"/>
                                            </p:txEl>
                                          </p:spTgt>
                                        </p:tgtEl>
                                        <p:attrNameLst>
                                          <p:attrName>style.visibility</p:attrName>
                                        </p:attrNameLst>
                                      </p:cBhvr>
                                      <p:to>
                                        <p:strVal val="visible"/>
                                      </p:to>
                                    </p:set>
                                    <p:animEffect transition="in" filter="slide(fromBottom)">
                                      <p:cBhvr>
                                        <p:cTn id="25" dur="500"/>
                                        <p:tgtEl>
                                          <p:spTgt spid="7171">
                                            <p:txEl>
                                              <p:pRg st="2" end="2"/>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2" presetClass="entr" presetSubtype="4" fill="hold" grpId="0" nodeType="clickEffect">
                                  <p:stCondLst>
                                    <p:cond delay="0"/>
                                  </p:stCondLst>
                                  <p:childTnLst>
                                    <p:set>
                                      <p:cBhvr>
                                        <p:cTn id="29" dur="1" fill="hold">
                                          <p:stCondLst>
                                            <p:cond delay="0"/>
                                          </p:stCondLst>
                                        </p:cTn>
                                        <p:tgtEl>
                                          <p:spTgt spid="7171">
                                            <p:txEl>
                                              <p:pRg st="3" end="3"/>
                                            </p:txEl>
                                          </p:spTgt>
                                        </p:tgtEl>
                                        <p:attrNameLst>
                                          <p:attrName>style.visibility</p:attrName>
                                        </p:attrNameLst>
                                      </p:cBhvr>
                                      <p:to>
                                        <p:strVal val="visible"/>
                                      </p:to>
                                    </p:set>
                                    <p:animEffect transition="in" filter="slide(fromBottom)">
                                      <p:cBhvr>
                                        <p:cTn id="30" dur="500"/>
                                        <p:tgtEl>
                                          <p:spTgt spid="717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1" grpId="0" build="p" bldLvl="2" autoUpdateAnimBg="0"/>
      <p:bldP spid="7172" grpId="0" animBg="1"/>
      <p:bldP spid="7173" grpId="0" autoUpdateAnimBg="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3" name="Rectangle 2"/>
          <p:cNvSpPr>
            <a:spLocks noGrp="1" noChangeArrowheads="1"/>
          </p:cNvSpPr>
          <p:nvPr>
            <p:ph type="title"/>
          </p:nvPr>
        </p:nvSpPr>
        <p:spPr>
          <a:xfrm>
            <a:off x="533400" y="457200"/>
            <a:ext cx="7772400" cy="762000"/>
          </a:xfrm>
        </p:spPr>
        <p:txBody>
          <a:bodyPr lIns="92075" tIns="46038" rIns="92075" bIns="46038" anchor="b"/>
          <a:lstStyle/>
          <a:p>
            <a:r>
              <a:rPr lang="en-US" sz="3600" b="1">
                <a:latin typeface="Helvetica" pitchFamily="34" charset="0"/>
                <a:cs typeface="Helvetica" pitchFamily="34" charset="0"/>
              </a:rPr>
              <a:t>Who is on a TC, TG, or TRG?</a:t>
            </a:r>
          </a:p>
        </p:txBody>
      </p:sp>
      <p:sp>
        <p:nvSpPr>
          <p:cNvPr id="7171" name="Rectangle 3"/>
          <p:cNvSpPr>
            <a:spLocks noGrp="1" noChangeArrowheads="1"/>
          </p:cNvSpPr>
          <p:nvPr>
            <p:ph type="body" idx="1"/>
          </p:nvPr>
        </p:nvSpPr>
        <p:spPr>
          <a:xfrm>
            <a:off x="609600" y="2209800"/>
            <a:ext cx="8153400" cy="4267200"/>
          </a:xfrm>
        </p:spPr>
        <p:txBody>
          <a:bodyPr wrap="square" lIns="92075" tIns="46038" rIns="92075" bIns="46038" numCol="1" anchor="t" anchorCtr="0" compatLnSpc="1">
            <a:prstTxWarp prst="textNoShape">
              <a:avLst/>
            </a:prstTxWarp>
            <a:normAutofit/>
          </a:bodyPr>
          <a:lstStyle/>
          <a:p>
            <a:pPr>
              <a:lnSpc>
                <a:spcPct val="90000"/>
              </a:lnSpc>
              <a:defRPr/>
            </a:pPr>
            <a:r>
              <a:rPr lang="en-US" dirty="0">
                <a:latin typeface="Helvetica" pitchFamily="34" charset="0"/>
                <a:cs typeface="Helvetica" pitchFamily="34" charset="0"/>
              </a:rPr>
              <a:t>Members represent diverse backgrounds:</a:t>
            </a:r>
          </a:p>
          <a:p>
            <a:pPr lvl="1">
              <a:lnSpc>
                <a:spcPct val="90000"/>
              </a:lnSpc>
              <a:defRPr/>
            </a:pPr>
            <a:r>
              <a:rPr lang="en-US" dirty="0">
                <a:latin typeface="Helvetica" pitchFamily="34" charset="0"/>
                <a:cs typeface="Helvetica" pitchFamily="34" charset="0"/>
              </a:rPr>
              <a:t>manufacturers</a:t>
            </a:r>
          </a:p>
          <a:p>
            <a:pPr lvl="1">
              <a:lnSpc>
                <a:spcPct val="90000"/>
              </a:lnSpc>
              <a:defRPr/>
            </a:pPr>
            <a:r>
              <a:rPr lang="en-US" dirty="0">
                <a:latin typeface="Helvetica" pitchFamily="34" charset="0"/>
                <a:cs typeface="Helvetica" pitchFamily="34" charset="0"/>
              </a:rPr>
              <a:t>consultants</a:t>
            </a:r>
          </a:p>
          <a:p>
            <a:pPr lvl="1">
              <a:lnSpc>
                <a:spcPct val="90000"/>
              </a:lnSpc>
              <a:defRPr/>
            </a:pPr>
            <a:r>
              <a:rPr lang="en-US" dirty="0">
                <a:latin typeface="Helvetica" pitchFamily="34" charset="0"/>
                <a:cs typeface="Helvetica" pitchFamily="34" charset="0"/>
              </a:rPr>
              <a:t>researchers</a:t>
            </a:r>
          </a:p>
          <a:p>
            <a:pPr lvl="1">
              <a:lnSpc>
                <a:spcPct val="90000"/>
              </a:lnSpc>
              <a:defRPr/>
            </a:pPr>
            <a:r>
              <a:rPr lang="en-US" dirty="0">
                <a:latin typeface="Helvetica" pitchFamily="34" charset="0"/>
                <a:cs typeface="Helvetica" pitchFamily="34" charset="0"/>
              </a:rPr>
              <a:t>universities</a:t>
            </a:r>
          </a:p>
          <a:p>
            <a:pPr lvl="1">
              <a:lnSpc>
                <a:spcPct val="90000"/>
              </a:lnSpc>
              <a:defRPr/>
            </a:pPr>
            <a:r>
              <a:rPr lang="en-US" dirty="0">
                <a:latin typeface="Helvetica" pitchFamily="34" charset="0"/>
                <a:cs typeface="Helvetica" pitchFamily="34" charset="0"/>
              </a:rPr>
              <a:t>utilities</a:t>
            </a:r>
          </a:p>
          <a:p>
            <a:pPr lvl="1">
              <a:lnSpc>
                <a:spcPct val="90000"/>
              </a:lnSpc>
              <a:defRPr/>
            </a:pPr>
            <a:r>
              <a:rPr lang="en-US" dirty="0">
                <a:latin typeface="Helvetica" pitchFamily="34" charset="0"/>
                <a:cs typeface="Helvetica" pitchFamily="34" charset="0"/>
              </a:rPr>
              <a:t>regulators</a:t>
            </a:r>
          </a:p>
          <a:p>
            <a:pPr lvl="1">
              <a:lnSpc>
                <a:spcPct val="90000"/>
              </a:lnSpc>
              <a:defRPr/>
            </a:pPr>
            <a:r>
              <a:rPr lang="en-US" dirty="0">
                <a:latin typeface="Helvetica" pitchFamily="34" charset="0"/>
                <a:cs typeface="Helvetica" pitchFamily="34" charset="0"/>
              </a:rPr>
              <a:t>contractors</a:t>
            </a:r>
          </a:p>
          <a:p>
            <a:pPr lvl="1">
              <a:lnSpc>
                <a:spcPct val="90000"/>
              </a:lnSpc>
              <a:defRPr/>
            </a:pPr>
            <a:r>
              <a:rPr lang="en-US" dirty="0">
                <a:latin typeface="Helvetica" pitchFamily="34" charset="0"/>
                <a:cs typeface="Helvetica" pitchFamily="34" charset="0"/>
              </a:rPr>
              <a:t>Government</a:t>
            </a:r>
          </a:p>
        </p:txBody>
      </p:sp>
      <p:sp>
        <p:nvSpPr>
          <p:cNvPr id="7172" name="WordArt 4"/>
          <p:cNvSpPr>
            <a:spLocks noChangeArrowheads="1" noChangeShapeType="1" noTextEdit="1"/>
          </p:cNvSpPr>
          <p:nvPr/>
        </p:nvSpPr>
        <p:spPr bwMode="auto">
          <a:xfrm>
            <a:off x="4648200" y="1371600"/>
            <a:ext cx="2743200" cy="762000"/>
          </a:xfrm>
          <a:prstGeom prst="rect">
            <a:avLst/>
          </a:prstGeom>
        </p:spPr>
        <p:txBody>
          <a:bodyPr wrap="none" fromWordArt="1">
            <a:prstTxWarp prst="textCascadeUp">
              <a:avLst>
                <a:gd name="adj" fmla="val 44444"/>
              </a:avLst>
            </a:prstTxWarp>
            <a:scene3d>
              <a:camera prst="legacyPerspectiveFront">
                <a:rot lat="20519989" lon="1080000" rev="0"/>
              </a:camera>
              <a:lightRig rig="legacyHarsh2" dir="b"/>
            </a:scene3d>
            <a:sp3d extrusionH="430200" prstMaterial="legacyMatte">
              <a:extrusionClr>
                <a:srgbClr val="FF6600"/>
              </a:extrusionClr>
            </a:sp3d>
          </a:bodyPr>
          <a:lstStyle/>
          <a:p>
            <a:pPr algn="ctr"/>
            <a:r>
              <a:rPr lang="en-US" sz="3600" kern="10">
                <a:ln w="9525">
                  <a:round/>
                  <a:headEnd/>
                  <a:tailEnd/>
                </a:ln>
                <a:gradFill rotWithShape="1">
                  <a:gsLst>
                    <a:gs pos="0">
                      <a:srgbClr val="FFE701"/>
                    </a:gs>
                    <a:gs pos="100000">
                      <a:srgbClr val="FE3E02"/>
                    </a:gs>
                  </a:gsLst>
                  <a:lin ang="5400000" scaled="1"/>
                </a:gradFill>
                <a:latin typeface="Impact"/>
              </a:rPr>
              <a:t>volunteers</a:t>
            </a:r>
          </a:p>
        </p:txBody>
      </p:sp>
      <p:sp>
        <p:nvSpPr>
          <p:cNvPr id="7173" name="Rectangle 5"/>
          <p:cNvSpPr>
            <a:spLocks noChangeArrowheads="1"/>
          </p:cNvSpPr>
          <p:nvPr/>
        </p:nvSpPr>
        <p:spPr bwMode="auto">
          <a:xfrm>
            <a:off x="838200" y="1525588"/>
            <a:ext cx="3740150" cy="641350"/>
          </a:xfrm>
          <a:prstGeom prst="rect">
            <a:avLst/>
          </a:prstGeom>
          <a:noFill/>
          <a:ln w="12700" cap="sq">
            <a:noFill/>
            <a:miter lim="800000"/>
            <a:headEnd type="none" w="sm" len="sm"/>
            <a:tailEnd type="none" w="sm" len="sm"/>
          </a:ln>
        </p:spPr>
        <p:txBody>
          <a:bodyPr wrap="none">
            <a:spAutoFit/>
          </a:bodyPr>
          <a:lstStyle/>
          <a:p>
            <a:r>
              <a:rPr lang="en-US" sz="3600" b="1"/>
              <a:t>All members are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499"/>
                                          </p:stCondLst>
                                        </p:cTn>
                                        <p:tgtEl>
                                          <p:spTgt spid="7173"/>
                                        </p:tgtEl>
                                        <p:attrNameLst>
                                          <p:attrName>style.visibility</p:attrName>
                                        </p:attrNameLst>
                                      </p:cBhvr>
                                      <p:to>
                                        <p:strVal val="visible"/>
                                      </p:to>
                                    </p:set>
                                  </p:childTnLst>
                                </p:cTn>
                              </p:par>
                            </p:childTnLst>
                          </p:cTn>
                        </p:par>
                        <p:par>
                          <p:cTn id="7" fill="hold">
                            <p:stCondLst>
                              <p:cond delay="500"/>
                            </p:stCondLst>
                            <p:childTnLst>
                              <p:par>
                                <p:cTn id="8" presetID="22" presetClass="entr" presetSubtype="8" fill="hold" grpId="0" nodeType="afterEffect">
                                  <p:stCondLst>
                                    <p:cond delay="500"/>
                                  </p:stCondLst>
                                  <p:childTnLst>
                                    <p:set>
                                      <p:cBhvr>
                                        <p:cTn id="9" dur="1" fill="hold">
                                          <p:stCondLst>
                                            <p:cond delay="0"/>
                                          </p:stCondLst>
                                        </p:cTn>
                                        <p:tgtEl>
                                          <p:spTgt spid="7172"/>
                                        </p:tgtEl>
                                        <p:attrNameLst>
                                          <p:attrName>style.visibility</p:attrName>
                                        </p:attrNameLst>
                                      </p:cBhvr>
                                      <p:to>
                                        <p:strVal val="visible"/>
                                      </p:to>
                                    </p:set>
                                    <p:animEffect transition="in" filter="wipe(left)">
                                      <p:cBhvr>
                                        <p:cTn id="10" dur="500"/>
                                        <p:tgtEl>
                                          <p:spTgt spid="7172"/>
                                        </p:tgtEl>
                                      </p:cBhvr>
                                    </p:animEffect>
                                  </p:childTnLst>
                                </p:cTn>
                              </p:par>
                            </p:childTnLst>
                          </p:cTn>
                        </p:par>
                      </p:childTnLst>
                    </p:cTn>
                  </p:par>
                  <p:par>
                    <p:cTn id="11" fill="hold">
                      <p:stCondLst>
                        <p:cond delay="indefinite"/>
                      </p:stCondLst>
                      <p:childTnLst>
                        <p:par>
                          <p:cTn id="12" fill="hold">
                            <p:stCondLst>
                              <p:cond delay="0"/>
                            </p:stCondLst>
                            <p:childTnLst>
                              <p:par>
                                <p:cTn id="13" presetID="12" presetClass="entr" presetSubtype="4" fill="hold" grpId="0" nodeType="clickEffect">
                                  <p:stCondLst>
                                    <p:cond delay="0"/>
                                  </p:stCondLst>
                                  <p:childTnLst>
                                    <p:set>
                                      <p:cBhvr>
                                        <p:cTn id="14" dur="1" fill="hold">
                                          <p:stCondLst>
                                            <p:cond delay="0"/>
                                          </p:stCondLst>
                                        </p:cTn>
                                        <p:tgtEl>
                                          <p:spTgt spid="7171">
                                            <p:txEl>
                                              <p:pRg st="0" end="0"/>
                                            </p:txEl>
                                          </p:spTgt>
                                        </p:tgtEl>
                                        <p:attrNameLst>
                                          <p:attrName>style.visibility</p:attrName>
                                        </p:attrNameLst>
                                      </p:cBhvr>
                                      <p:to>
                                        <p:strVal val="visible"/>
                                      </p:to>
                                    </p:set>
                                    <p:animEffect transition="in" filter="slide(fromBottom)">
                                      <p:cBhvr>
                                        <p:cTn id="15" dur="500"/>
                                        <p:tgtEl>
                                          <p:spTgt spid="7171">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2" presetClass="entr" presetSubtype="4" fill="hold" grpId="0" nodeType="clickEffect">
                                  <p:stCondLst>
                                    <p:cond delay="0"/>
                                  </p:stCondLst>
                                  <p:childTnLst>
                                    <p:set>
                                      <p:cBhvr>
                                        <p:cTn id="19" dur="1" fill="hold">
                                          <p:stCondLst>
                                            <p:cond delay="0"/>
                                          </p:stCondLst>
                                        </p:cTn>
                                        <p:tgtEl>
                                          <p:spTgt spid="7171">
                                            <p:txEl>
                                              <p:pRg st="1" end="1"/>
                                            </p:txEl>
                                          </p:spTgt>
                                        </p:tgtEl>
                                        <p:attrNameLst>
                                          <p:attrName>style.visibility</p:attrName>
                                        </p:attrNameLst>
                                      </p:cBhvr>
                                      <p:to>
                                        <p:strVal val="visible"/>
                                      </p:to>
                                    </p:set>
                                    <p:animEffect transition="in" filter="slide(fromBottom)">
                                      <p:cBhvr>
                                        <p:cTn id="20" dur="500"/>
                                        <p:tgtEl>
                                          <p:spTgt spid="7171">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grpId="0" nodeType="clickEffect">
                                  <p:stCondLst>
                                    <p:cond delay="0"/>
                                  </p:stCondLst>
                                  <p:childTnLst>
                                    <p:set>
                                      <p:cBhvr>
                                        <p:cTn id="24" dur="1" fill="hold">
                                          <p:stCondLst>
                                            <p:cond delay="0"/>
                                          </p:stCondLst>
                                        </p:cTn>
                                        <p:tgtEl>
                                          <p:spTgt spid="7171">
                                            <p:txEl>
                                              <p:pRg st="2" end="2"/>
                                            </p:txEl>
                                          </p:spTgt>
                                        </p:tgtEl>
                                        <p:attrNameLst>
                                          <p:attrName>style.visibility</p:attrName>
                                        </p:attrNameLst>
                                      </p:cBhvr>
                                      <p:to>
                                        <p:strVal val="visible"/>
                                      </p:to>
                                    </p:set>
                                    <p:animEffect transition="in" filter="slide(fromBottom)">
                                      <p:cBhvr>
                                        <p:cTn id="25" dur="500"/>
                                        <p:tgtEl>
                                          <p:spTgt spid="7171">
                                            <p:txEl>
                                              <p:pRg st="2" end="2"/>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2" presetClass="entr" presetSubtype="4" fill="hold" grpId="0" nodeType="clickEffect">
                                  <p:stCondLst>
                                    <p:cond delay="0"/>
                                  </p:stCondLst>
                                  <p:childTnLst>
                                    <p:set>
                                      <p:cBhvr>
                                        <p:cTn id="29" dur="1" fill="hold">
                                          <p:stCondLst>
                                            <p:cond delay="0"/>
                                          </p:stCondLst>
                                        </p:cTn>
                                        <p:tgtEl>
                                          <p:spTgt spid="7171">
                                            <p:txEl>
                                              <p:pRg st="3" end="3"/>
                                            </p:txEl>
                                          </p:spTgt>
                                        </p:tgtEl>
                                        <p:attrNameLst>
                                          <p:attrName>style.visibility</p:attrName>
                                        </p:attrNameLst>
                                      </p:cBhvr>
                                      <p:to>
                                        <p:strVal val="visible"/>
                                      </p:to>
                                    </p:set>
                                    <p:animEffect transition="in" filter="slide(fromBottom)">
                                      <p:cBhvr>
                                        <p:cTn id="30" dur="500"/>
                                        <p:tgtEl>
                                          <p:spTgt spid="7171">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2" presetClass="entr" presetSubtype="4" fill="hold" grpId="0" nodeType="clickEffect">
                                  <p:stCondLst>
                                    <p:cond delay="0"/>
                                  </p:stCondLst>
                                  <p:childTnLst>
                                    <p:set>
                                      <p:cBhvr>
                                        <p:cTn id="34" dur="1" fill="hold">
                                          <p:stCondLst>
                                            <p:cond delay="0"/>
                                          </p:stCondLst>
                                        </p:cTn>
                                        <p:tgtEl>
                                          <p:spTgt spid="7171">
                                            <p:txEl>
                                              <p:pRg st="4" end="4"/>
                                            </p:txEl>
                                          </p:spTgt>
                                        </p:tgtEl>
                                        <p:attrNameLst>
                                          <p:attrName>style.visibility</p:attrName>
                                        </p:attrNameLst>
                                      </p:cBhvr>
                                      <p:to>
                                        <p:strVal val="visible"/>
                                      </p:to>
                                    </p:set>
                                    <p:animEffect transition="in" filter="slide(fromBottom)">
                                      <p:cBhvr>
                                        <p:cTn id="35" dur="500"/>
                                        <p:tgtEl>
                                          <p:spTgt spid="7171">
                                            <p:txEl>
                                              <p:pRg st="4" end="4"/>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12" presetClass="entr" presetSubtype="4" fill="hold" grpId="0" nodeType="clickEffect">
                                  <p:stCondLst>
                                    <p:cond delay="0"/>
                                  </p:stCondLst>
                                  <p:childTnLst>
                                    <p:set>
                                      <p:cBhvr>
                                        <p:cTn id="39" dur="1" fill="hold">
                                          <p:stCondLst>
                                            <p:cond delay="0"/>
                                          </p:stCondLst>
                                        </p:cTn>
                                        <p:tgtEl>
                                          <p:spTgt spid="7171">
                                            <p:txEl>
                                              <p:pRg st="5" end="5"/>
                                            </p:txEl>
                                          </p:spTgt>
                                        </p:tgtEl>
                                        <p:attrNameLst>
                                          <p:attrName>style.visibility</p:attrName>
                                        </p:attrNameLst>
                                      </p:cBhvr>
                                      <p:to>
                                        <p:strVal val="visible"/>
                                      </p:to>
                                    </p:set>
                                    <p:animEffect transition="in" filter="slide(fromBottom)">
                                      <p:cBhvr>
                                        <p:cTn id="40" dur="500"/>
                                        <p:tgtEl>
                                          <p:spTgt spid="7171">
                                            <p:txEl>
                                              <p:pRg st="5" end="5"/>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12" presetClass="entr" presetSubtype="4" fill="hold" grpId="0" nodeType="clickEffect">
                                  <p:stCondLst>
                                    <p:cond delay="0"/>
                                  </p:stCondLst>
                                  <p:childTnLst>
                                    <p:set>
                                      <p:cBhvr>
                                        <p:cTn id="44" dur="1" fill="hold">
                                          <p:stCondLst>
                                            <p:cond delay="0"/>
                                          </p:stCondLst>
                                        </p:cTn>
                                        <p:tgtEl>
                                          <p:spTgt spid="7171">
                                            <p:txEl>
                                              <p:pRg st="6" end="6"/>
                                            </p:txEl>
                                          </p:spTgt>
                                        </p:tgtEl>
                                        <p:attrNameLst>
                                          <p:attrName>style.visibility</p:attrName>
                                        </p:attrNameLst>
                                      </p:cBhvr>
                                      <p:to>
                                        <p:strVal val="visible"/>
                                      </p:to>
                                    </p:set>
                                    <p:animEffect transition="in" filter="slide(fromBottom)">
                                      <p:cBhvr>
                                        <p:cTn id="45" dur="500"/>
                                        <p:tgtEl>
                                          <p:spTgt spid="7171">
                                            <p:txEl>
                                              <p:pRg st="6" end="6"/>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12" presetClass="entr" presetSubtype="4" fill="hold" grpId="0" nodeType="clickEffect">
                                  <p:stCondLst>
                                    <p:cond delay="0"/>
                                  </p:stCondLst>
                                  <p:childTnLst>
                                    <p:set>
                                      <p:cBhvr>
                                        <p:cTn id="49" dur="1" fill="hold">
                                          <p:stCondLst>
                                            <p:cond delay="0"/>
                                          </p:stCondLst>
                                        </p:cTn>
                                        <p:tgtEl>
                                          <p:spTgt spid="7171">
                                            <p:txEl>
                                              <p:pRg st="7" end="7"/>
                                            </p:txEl>
                                          </p:spTgt>
                                        </p:tgtEl>
                                        <p:attrNameLst>
                                          <p:attrName>style.visibility</p:attrName>
                                        </p:attrNameLst>
                                      </p:cBhvr>
                                      <p:to>
                                        <p:strVal val="visible"/>
                                      </p:to>
                                    </p:set>
                                    <p:animEffect transition="in" filter="slide(fromBottom)">
                                      <p:cBhvr>
                                        <p:cTn id="50" dur="500"/>
                                        <p:tgtEl>
                                          <p:spTgt spid="7171">
                                            <p:txEl>
                                              <p:pRg st="7" end="7"/>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12" presetClass="entr" presetSubtype="4" fill="hold" grpId="0" nodeType="clickEffect">
                                  <p:stCondLst>
                                    <p:cond delay="0"/>
                                  </p:stCondLst>
                                  <p:childTnLst>
                                    <p:set>
                                      <p:cBhvr>
                                        <p:cTn id="54" dur="1" fill="hold">
                                          <p:stCondLst>
                                            <p:cond delay="0"/>
                                          </p:stCondLst>
                                        </p:cTn>
                                        <p:tgtEl>
                                          <p:spTgt spid="7171">
                                            <p:txEl>
                                              <p:pRg st="8" end="8"/>
                                            </p:txEl>
                                          </p:spTgt>
                                        </p:tgtEl>
                                        <p:attrNameLst>
                                          <p:attrName>style.visibility</p:attrName>
                                        </p:attrNameLst>
                                      </p:cBhvr>
                                      <p:to>
                                        <p:strVal val="visible"/>
                                      </p:to>
                                    </p:set>
                                    <p:animEffect transition="in" filter="slide(fromBottom)">
                                      <p:cBhvr>
                                        <p:cTn id="55" dur="500"/>
                                        <p:tgtEl>
                                          <p:spTgt spid="7171">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1" grpId="0" build="p" bldLvl="2" autoUpdateAnimBg="0"/>
      <p:bldP spid="7172" grpId="0" animBg="1"/>
      <p:bldP spid="7173" grpId="0" autoUpdateAnimBg="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cxnSp>
        <p:nvCxnSpPr>
          <p:cNvPr id="48" name="Straight Connector 47"/>
          <p:cNvCxnSpPr/>
          <p:nvPr/>
        </p:nvCxnSpPr>
        <p:spPr>
          <a:xfrm flipV="1">
            <a:off x="2362200" y="4848225"/>
            <a:ext cx="571500" cy="919163"/>
          </a:xfrm>
          <a:prstGeom prst="line">
            <a:avLst/>
          </a:prstGeom>
          <a:ln>
            <a:solidFill>
              <a:schemeClr val="bg1"/>
            </a:solidFill>
          </a:ln>
        </p:spPr>
        <p:style>
          <a:lnRef idx="2">
            <a:schemeClr val="accent1"/>
          </a:lnRef>
          <a:fillRef idx="0">
            <a:schemeClr val="accent1"/>
          </a:fillRef>
          <a:effectRef idx="1">
            <a:schemeClr val="accent1"/>
          </a:effectRef>
          <a:fontRef idx="minor">
            <a:schemeClr val="tx1"/>
          </a:fontRef>
        </p:style>
      </p:cxnSp>
      <p:cxnSp>
        <p:nvCxnSpPr>
          <p:cNvPr id="2" name="Straight Connector 47"/>
          <p:cNvCxnSpPr/>
          <p:nvPr/>
        </p:nvCxnSpPr>
        <p:spPr>
          <a:xfrm flipV="1">
            <a:off x="2352675" y="4648200"/>
            <a:ext cx="695325" cy="555625"/>
          </a:xfrm>
          <a:prstGeom prst="line">
            <a:avLst/>
          </a:prstGeom>
          <a:ln>
            <a:solidFill>
              <a:schemeClr val="bg1"/>
            </a:solidFill>
          </a:ln>
        </p:spPr>
        <p:style>
          <a:lnRef idx="2">
            <a:schemeClr val="accent1"/>
          </a:lnRef>
          <a:fillRef idx="0">
            <a:schemeClr val="accent1"/>
          </a:fillRef>
          <a:effectRef idx="1">
            <a:schemeClr val="accent1"/>
          </a:effectRef>
          <a:fontRef idx="minor">
            <a:schemeClr val="tx1"/>
          </a:fontRef>
        </p:style>
      </p:cxnSp>
      <p:sp>
        <p:nvSpPr>
          <p:cNvPr id="21507" name="Line 54"/>
          <p:cNvSpPr>
            <a:spLocks noChangeShapeType="1"/>
          </p:cNvSpPr>
          <p:nvPr/>
        </p:nvSpPr>
        <p:spPr bwMode="auto">
          <a:xfrm>
            <a:off x="2352675" y="3948113"/>
            <a:ext cx="581025" cy="471487"/>
          </a:xfrm>
          <a:prstGeom prst="line">
            <a:avLst/>
          </a:prstGeom>
          <a:noFill/>
          <a:ln w="25400">
            <a:solidFill>
              <a:schemeClr val="bg1"/>
            </a:solidFill>
            <a:round/>
            <a:headEnd/>
            <a:tailEnd/>
          </a:ln>
        </p:spPr>
        <p:txBody>
          <a:bodyPr/>
          <a:lstStyle/>
          <a:p>
            <a:endParaRPr lang="en-US"/>
          </a:p>
        </p:txBody>
      </p:sp>
      <p:sp>
        <p:nvSpPr>
          <p:cNvPr id="21508" name="Line 53"/>
          <p:cNvSpPr>
            <a:spLocks noChangeShapeType="1"/>
          </p:cNvSpPr>
          <p:nvPr/>
        </p:nvSpPr>
        <p:spPr bwMode="auto">
          <a:xfrm>
            <a:off x="2352675" y="3375025"/>
            <a:ext cx="581025" cy="788988"/>
          </a:xfrm>
          <a:prstGeom prst="line">
            <a:avLst/>
          </a:prstGeom>
          <a:noFill/>
          <a:ln w="25400">
            <a:solidFill>
              <a:schemeClr val="bg1"/>
            </a:solidFill>
            <a:round/>
            <a:headEnd/>
            <a:tailEnd/>
          </a:ln>
        </p:spPr>
        <p:txBody>
          <a:bodyPr/>
          <a:lstStyle/>
          <a:p>
            <a:endParaRPr lang="en-US"/>
          </a:p>
        </p:txBody>
      </p:sp>
      <p:cxnSp>
        <p:nvCxnSpPr>
          <p:cNvPr id="3" name="Straight Connector 47"/>
          <p:cNvCxnSpPr/>
          <p:nvPr/>
        </p:nvCxnSpPr>
        <p:spPr>
          <a:xfrm flipV="1">
            <a:off x="6135688" y="4572000"/>
            <a:ext cx="341312" cy="0"/>
          </a:xfrm>
          <a:prstGeom prst="line">
            <a:avLst/>
          </a:prstGeom>
          <a:ln>
            <a:solidFill>
              <a:schemeClr val="bg1"/>
            </a:solidFill>
          </a:ln>
        </p:spPr>
        <p:style>
          <a:lnRef idx="2">
            <a:schemeClr val="accent1"/>
          </a:lnRef>
          <a:fillRef idx="0">
            <a:schemeClr val="accent1"/>
          </a:fillRef>
          <a:effectRef idx="1">
            <a:schemeClr val="accent1"/>
          </a:effectRef>
          <a:fontRef idx="minor">
            <a:schemeClr val="tx1"/>
          </a:fontRef>
        </p:style>
      </p:cxnSp>
      <p:cxnSp>
        <p:nvCxnSpPr>
          <p:cNvPr id="49" name="Straight Connector 48"/>
          <p:cNvCxnSpPr/>
          <p:nvPr/>
        </p:nvCxnSpPr>
        <p:spPr>
          <a:xfrm flipV="1">
            <a:off x="6069013" y="3843338"/>
            <a:ext cx="407987" cy="728662"/>
          </a:xfrm>
          <a:prstGeom prst="line">
            <a:avLst/>
          </a:prstGeom>
          <a:ln>
            <a:solidFill>
              <a:schemeClr val="bg1"/>
            </a:solidFill>
          </a:ln>
        </p:spPr>
        <p:style>
          <a:lnRef idx="2">
            <a:schemeClr val="accent1"/>
          </a:lnRef>
          <a:fillRef idx="0">
            <a:schemeClr val="accent1"/>
          </a:fillRef>
          <a:effectRef idx="1">
            <a:schemeClr val="accent1"/>
          </a:effectRef>
          <a:fontRef idx="minor">
            <a:schemeClr val="tx1"/>
          </a:fontRef>
        </p:style>
      </p:cxnSp>
      <p:sp>
        <p:nvSpPr>
          <p:cNvPr id="21511" name="Line 48"/>
          <p:cNvSpPr>
            <a:spLocks noChangeShapeType="1"/>
          </p:cNvSpPr>
          <p:nvPr/>
        </p:nvSpPr>
        <p:spPr bwMode="auto">
          <a:xfrm>
            <a:off x="6069013" y="4648200"/>
            <a:ext cx="407987" cy="609600"/>
          </a:xfrm>
          <a:prstGeom prst="line">
            <a:avLst/>
          </a:prstGeom>
          <a:noFill/>
          <a:ln w="25400">
            <a:solidFill>
              <a:schemeClr val="bg1"/>
            </a:solidFill>
            <a:round/>
            <a:headEnd/>
            <a:tailEnd/>
          </a:ln>
        </p:spPr>
        <p:txBody>
          <a:bodyPr/>
          <a:lstStyle/>
          <a:p>
            <a:endParaRPr lang="en-US"/>
          </a:p>
        </p:txBody>
      </p:sp>
      <p:cxnSp>
        <p:nvCxnSpPr>
          <p:cNvPr id="39" name="Straight Connector 38"/>
          <p:cNvCxnSpPr/>
          <p:nvPr/>
        </p:nvCxnSpPr>
        <p:spPr>
          <a:xfrm>
            <a:off x="4552950" y="2514600"/>
            <a:ext cx="0" cy="1524000"/>
          </a:xfrm>
          <a:prstGeom prst="line">
            <a:avLst/>
          </a:prstGeom>
          <a:ln>
            <a:solidFill>
              <a:schemeClr val="bg1"/>
            </a:solidFill>
          </a:ln>
        </p:spPr>
        <p:style>
          <a:lnRef idx="2">
            <a:schemeClr val="accent1"/>
          </a:lnRef>
          <a:fillRef idx="0">
            <a:schemeClr val="accent1"/>
          </a:fillRef>
          <a:effectRef idx="1">
            <a:schemeClr val="accent1"/>
          </a:effectRef>
          <a:fontRef idx="minor">
            <a:schemeClr val="tx1"/>
          </a:fontRef>
        </p:style>
      </p:cxnSp>
      <p:sp>
        <p:nvSpPr>
          <p:cNvPr id="21513" name="Rectangle 2"/>
          <p:cNvSpPr>
            <a:spLocks noGrp="1" noChangeArrowheads="1"/>
          </p:cNvSpPr>
          <p:nvPr>
            <p:ph type="title" idx="4294967295"/>
          </p:nvPr>
        </p:nvSpPr>
        <p:spPr>
          <a:xfrm>
            <a:off x="533400" y="228600"/>
            <a:ext cx="7924800" cy="1143000"/>
          </a:xfrm>
        </p:spPr>
        <p:txBody>
          <a:bodyPr lIns="92075" tIns="46038" rIns="92075" bIns="46038" anchor="b"/>
          <a:lstStyle/>
          <a:p>
            <a:r>
              <a:rPr lang="en-US" sz="3600" b="1">
                <a:latin typeface="Helvetica" pitchFamily="34" charset="0"/>
                <a:cs typeface="Helvetica" pitchFamily="34" charset="0"/>
              </a:rPr>
              <a:t>How Does an ASHRAE </a:t>
            </a:r>
            <a:br>
              <a:rPr lang="en-US" sz="3600" b="1">
                <a:latin typeface="Helvetica" pitchFamily="34" charset="0"/>
                <a:cs typeface="Helvetica" pitchFamily="34" charset="0"/>
              </a:rPr>
            </a:br>
            <a:r>
              <a:rPr lang="en-US" sz="3600" b="1">
                <a:latin typeface="Helvetica" pitchFamily="34" charset="0"/>
                <a:cs typeface="Helvetica" pitchFamily="34" charset="0"/>
              </a:rPr>
              <a:t>Technical Committee (TC) Work?</a:t>
            </a:r>
          </a:p>
        </p:txBody>
      </p:sp>
      <p:sp>
        <p:nvSpPr>
          <p:cNvPr id="4" name="Rectangle 3"/>
          <p:cNvSpPr/>
          <p:nvPr/>
        </p:nvSpPr>
        <p:spPr>
          <a:xfrm>
            <a:off x="3810000" y="1393825"/>
            <a:ext cx="1447800" cy="488950"/>
          </a:xfrm>
          <a:prstGeom prst="rect">
            <a:avLst/>
          </a:prstGeom>
          <a:solidFill>
            <a:srgbClr val="43C6C9"/>
          </a:solidFill>
          <a:ln>
            <a:solidFill>
              <a:schemeClr val="tx1"/>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5" name="Rectangle 4"/>
          <p:cNvSpPr/>
          <p:nvPr/>
        </p:nvSpPr>
        <p:spPr>
          <a:xfrm>
            <a:off x="5656263" y="2711450"/>
            <a:ext cx="1447800" cy="488950"/>
          </a:xfrm>
          <a:prstGeom prst="rect">
            <a:avLst/>
          </a:prstGeom>
          <a:solidFill>
            <a:srgbClr val="43C6C9"/>
          </a:solidFill>
          <a:ln>
            <a:solidFill>
              <a:schemeClr val="tx1"/>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6" name="Rectangle 5"/>
          <p:cNvSpPr/>
          <p:nvPr/>
        </p:nvSpPr>
        <p:spPr>
          <a:xfrm>
            <a:off x="7239000" y="2711450"/>
            <a:ext cx="1447800" cy="488950"/>
          </a:xfrm>
          <a:prstGeom prst="rect">
            <a:avLst/>
          </a:prstGeom>
          <a:solidFill>
            <a:srgbClr val="43C6C9"/>
          </a:solidFill>
          <a:ln>
            <a:solidFill>
              <a:schemeClr val="tx1"/>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7" name="Rectangle 6"/>
          <p:cNvSpPr/>
          <p:nvPr/>
        </p:nvSpPr>
        <p:spPr>
          <a:xfrm>
            <a:off x="6454775" y="3657600"/>
            <a:ext cx="1447800" cy="488950"/>
          </a:xfrm>
          <a:prstGeom prst="rect">
            <a:avLst/>
          </a:prstGeom>
          <a:solidFill>
            <a:srgbClr val="43C6C9"/>
          </a:solidFill>
          <a:ln>
            <a:solidFill>
              <a:schemeClr val="tx1"/>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8" name="Rectangle 7"/>
          <p:cNvSpPr/>
          <p:nvPr/>
        </p:nvSpPr>
        <p:spPr>
          <a:xfrm>
            <a:off x="6454775" y="4343400"/>
            <a:ext cx="1447800" cy="488950"/>
          </a:xfrm>
          <a:prstGeom prst="rect">
            <a:avLst/>
          </a:prstGeom>
          <a:solidFill>
            <a:srgbClr val="43C6C9"/>
          </a:solidFill>
          <a:ln>
            <a:solidFill>
              <a:schemeClr val="tx1"/>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9" name="Rectangle 8"/>
          <p:cNvSpPr/>
          <p:nvPr/>
        </p:nvSpPr>
        <p:spPr>
          <a:xfrm>
            <a:off x="6454775" y="5029200"/>
            <a:ext cx="1447800" cy="488950"/>
          </a:xfrm>
          <a:prstGeom prst="rect">
            <a:avLst/>
          </a:prstGeom>
          <a:solidFill>
            <a:srgbClr val="43C6C9"/>
          </a:solidFill>
          <a:ln>
            <a:solidFill>
              <a:schemeClr val="tx1"/>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10" name="Rectangle 9"/>
          <p:cNvSpPr/>
          <p:nvPr/>
        </p:nvSpPr>
        <p:spPr>
          <a:xfrm>
            <a:off x="914400" y="3124200"/>
            <a:ext cx="1447800" cy="488950"/>
          </a:xfrm>
          <a:prstGeom prst="rect">
            <a:avLst/>
          </a:prstGeom>
          <a:solidFill>
            <a:srgbClr val="43C6C9"/>
          </a:solidFill>
          <a:ln>
            <a:solidFill>
              <a:schemeClr val="tx1"/>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11" name="Rectangle 10"/>
          <p:cNvSpPr/>
          <p:nvPr/>
        </p:nvSpPr>
        <p:spPr>
          <a:xfrm>
            <a:off x="914400" y="3786188"/>
            <a:ext cx="1447800" cy="488950"/>
          </a:xfrm>
          <a:prstGeom prst="rect">
            <a:avLst/>
          </a:prstGeom>
          <a:solidFill>
            <a:srgbClr val="43C6C9"/>
          </a:solidFill>
          <a:ln>
            <a:solidFill>
              <a:schemeClr val="tx1"/>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12" name="Rectangle 11"/>
          <p:cNvSpPr/>
          <p:nvPr/>
        </p:nvSpPr>
        <p:spPr>
          <a:xfrm>
            <a:off x="914400" y="4343400"/>
            <a:ext cx="1447800" cy="488950"/>
          </a:xfrm>
          <a:prstGeom prst="rect">
            <a:avLst/>
          </a:prstGeom>
          <a:solidFill>
            <a:srgbClr val="43C6C9"/>
          </a:solidFill>
          <a:ln>
            <a:solidFill>
              <a:schemeClr val="tx1"/>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13" name="Rectangle 12"/>
          <p:cNvSpPr/>
          <p:nvPr/>
        </p:nvSpPr>
        <p:spPr>
          <a:xfrm>
            <a:off x="3810000" y="2057400"/>
            <a:ext cx="1447800" cy="488950"/>
          </a:xfrm>
          <a:prstGeom prst="rect">
            <a:avLst/>
          </a:prstGeom>
          <a:solidFill>
            <a:srgbClr val="43C6C9"/>
          </a:solidFill>
          <a:ln>
            <a:solidFill>
              <a:schemeClr val="tx1"/>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14" name="Rectangle 13"/>
          <p:cNvSpPr/>
          <p:nvPr/>
        </p:nvSpPr>
        <p:spPr>
          <a:xfrm>
            <a:off x="914400" y="5562600"/>
            <a:ext cx="1447800" cy="488950"/>
          </a:xfrm>
          <a:prstGeom prst="rect">
            <a:avLst/>
          </a:prstGeom>
          <a:solidFill>
            <a:srgbClr val="43C6C9"/>
          </a:solidFill>
          <a:ln>
            <a:solidFill>
              <a:schemeClr val="tx1"/>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15" name="Rectangle 14"/>
          <p:cNvSpPr/>
          <p:nvPr/>
        </p:nvSpPr>
        <p:spPr>
          <a:xfrm>
            <a:off x="914400" y="4953000"/>
            <a:ext cx="1447800" cy="488950"/>
          </a:xfrm>
          <a:prstGeom prst="rect">
            <a:avLst/>
          </a:prstGeom>
          <a:solidFill>
            <a:srgbClr val="43C6C9"/>
          </a:solidFill>
          <a:ln>
            <a:solidFill>
              <a:schemeClr val="tx1"/>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16" name="Rectangle 15"/>
          <p:cNvSpPr/>
          <p:nvPr/>
        </p:nvSpPr>
        <p:spPr>
          <a:xfrm>
            <a:off x="2933700" y="4025900"/>
            <a:ext cx="3201988" cy="1001713"/>
          </a:xfrm>
          <a:prstGeom prst="rect">
            <a:avLst/>
          </a:prstGeom>
          <a:solidFill>
            <a:srgbClr val="43C6C9"/>
          </a:solidFill>
          <a:ln>
            <a:solidFill>
              <a:schemeClr val="tx1"/>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21527" name="TextBox 1"/>
          <p:cNvSpPr txBox="1">
            <a:spLocks noChangeArrowheads="1"/>
          </p:cNvSpPr>
          <p:nvPr/>
        </p:nvSpPr>
        <p:spPr bwMode="auto">
          <a:xfrm>
            <a:off x="3905250" y="1371600"/>
            <a:ext cx="1306513" cy="517525"/>
          </a:xfrm>
          <a:prstGeom prst="rect">
            <a:avLst/>
          </a:prstGeom>
          <a:noFill/>
          <a:ln w="9525">
            <a:noFill/>
            <a:miter lim="800000"/>
            <a:headEnd/>
            <a:tailEnd/>
          </a:ln>
        </p:spPr>
        <p:txBody>
          <a:bodyPr wrap="none">
            <a:spAutoFit/>
          </a:bodyPr>
          <a:lstStyle/>
          <a:p>
            <a:pPr algn="ctr"/>
            <a:r>
              <a:rPr lang="en-US" sz="1400" b="1" dirty="0">
                <a:solidFill>
                  <a:schemeClr val="bg1"/>
                </a:solidFill>
              </a:rPr>
              <a:t>TAC</a:t>
            </a:r>
          </a:p>
          <a:p>
            <a:pPr algn="ctr"/>
            <a:r>
              <a:rPr lang="en-US" sz="1400" b="1" dirty="0">
                <a:solidFill>
                  <a:schemeClr val="bg1"/>
                </a:solidFill>
              </a:rPr>
              <a:t>Section Head</a:t>
            </a:r>
          </a:p>
        </p:txBody>
      </p:sp>
      <p:sp>
        <p:nvSpPr>
          <p:cNvPr id="21528" name="TextBox 17"/>
          <p:cNvSpPr txBox="1">
            <a:spLocks noChangeArrowheads="1"/>
          </p:cNvSpPr>
          <p:nvPr/>
        </p:nvSpPr>
        <p:spPr bwMode="auto">
          <a:xfrm>
            <a:off x="5834063" y="2703513"/>
            <a:ext cx="1066800" cy="523875"/>
          </a:xfrm>
          <a:prstGeom prst="rect">
            <a:avLst/>
          </a:prstGeom>
          <a:noFill/>
          <a:ln w="9525">
            <a:noFill/>
            <a:miter lim="800000"/>
            <a:headEnd/>
            <a:tailEnd/>
          </a:ln>
        </p:spPr>
        <p:txBody>
          <a:bodyPr wrap="none">
            <a:spAutoFit/>
          </a:bodyPr>
          <a:lstStyle/>
          <a:p>
            <a:pPr algn="ctr"/>
            <a:r>
              <a:rPr lang="en-US" sz="1400" b="1">
                <a:solidFill>
                  <a:schemeClr val="bg1"/>
                </a:solidFill>
              </a:rPr>
              <a:t>TC</a:t>
            </a:r>
          </a:p>
          <a:p>
            <a:pPr algn="ctr"/>
            <a:r>
              <a:rPr lang="en-US" sz="1400" b="1">
                <a:solidFill>
                  <a:schemeClr val="bg1"/>
                </a:solidFill>
              </a:rPr>
              <a:t>Vice-Chair</a:t>
            </a:r>
          </a:p>
        </p:txBody>
      </p:sp>
      <p:sp>
        <p:nvSpPr>
          <p:cNvPr id="21529" name="TextBox 18"/>
          <p:cNvSpPr txBox="1">
            <a:spLocks noChangeArrowheads="1"/>
          </p:cNvSpPr>
          <p:nvPr/>
        </p:nvSpPr>
        <p:spPr bwMode="auto">
          <a:xfrm>
            <a:off x="7423150" y="2698750"/>
            <a:ext cx="1001713" cy="522288"/>
          </a:xfrm>
          <a:prstGeom prst="rect">
            <a:avLst/>
          </a:prstGeom>
          <a:noFill/>
          <a:ln w="9525">
            <a:noFill/>
            <a:miter lim="800000"/>
            <a:headEnd/>
            <a:tailEnd/>
          </a:ln>
        </p:spPr>
        <p:txBody>
          <a:bodyPr wrap="none">
            <a:spAutoFit/>
          </a:bodyPr>
          <a:lstStyle/>
          <a:p>
            <a:pPr algn="ctr"/>
            <a:r>
              <a:rPr lang="en-US" sz="1400" b="1">
                <a:solidFill>
                  <a:schemeClr val="bg1"/>
                </a:solidFill>
              </a:rPr>
              <a:t>TC</a:t>
            </a:r>
          </a:p>
          <a:p>
            <a:pPr algn="ctr"/>
            <a:r>
              <a:rPr lang="en-US" sz="1400" b="1">
                <a:solidFill>
                  <a:schemeClr val="bg1"/>
                </a:solidFill>
              </a:rPr>
              <a:t>Secretary</a:t>
            </a:r>
          </a:p>
        </p:txBody>
      </p:sp>
      <p:sp>
        <p:nvSpPr>
          <p:cNvPr id="21530" name="TextBox 19"/>
          <p:cNvSpPr txBox="1">
            <a:spLocks noChangeArrowheads="1"/>
          </p:cNvSpPr>
          <p:nvPr/>
        </p:nvSpPr>
        <p:spPr bwMode="auto">
          <a:xfrm>
            <a:off x="4214813" y="2035175"/>
            <a:ext cx="638175" cy="517525"/>
          </a:xfrm>
          <a:prstGeom prst="rect">
            <a:avLst/>
          </a:prstGeom>
          <a:noFill/>
          <a:ln w="9525">
            <a:noFill/>
            <a:miter lim="800000"/>
            <a:headEnd/>
            <a:tailEnd/>
          </a:ln>
        </p:spPr>
        <p:txBody>
          <a:bodyPr wrap="none">
            <a:spAutoFit/>
          </a:bodyPr>
          <a:lstStyle/>
          <a:p>
            <a:pPr algn="ctr"/>
            <a:r>
              <a:rPr lang="en-US" sz="1400" b="1" dirty="0">
                <a:solidFill>
                  <a:schemeClr val="bg1"/>
                </a:solidFill>
              </a:rPr>
              <a:t>TC</a:t>
            </a:r>
          </a:p>
          <a:p>
            <a:pPr algn="ctr"/>
            <a:r>
              <a:rPr lang="en-US" sz="1400" b="1" dirty="0">
                <a:solidFill>
                  <a:schemeClr val="bg1"/>
                </a:solidFill>
              </a:rPr>
              <a:t>Chair</a:t>
            </a:r>
          </a:p>
        </p:txBody>
      </p:sp>
      <p:sp>
        <p:nvSpPr>
          <p:cNvPr id="21531" name="TextBox 20"/>
          <p:cNvSpPr txBox="1">
            <a:spLocks noChangeArrowheads="1"/>
          </p:cNvSpPr>
          <p:nvPr/>
        </p:nvSpPr>
        <p:spPr bwMode="auto">
          <a:xfrm>
            <a:off x="1135063" y="3200400"/>
            <a:ext cx="1049337" cy="304800"/>
          </a:xfrm>
          <a:prstGeom prst="rect">
            <a:avLst/>
          </a:prstGeom>
          <a:noFill/>
          <a:ln w="9525">
            <a:noFill/>
            <a:miter lim="800000"/>
            <a:headEnd/>
            <a:tailEnd/>
          </a:ln>
        </p:spPr>
        <p:txBody>
          <a:bodyPr wrap="none">
            <a:spAutoFit/>
          </a:bodyPr>
          <a:lstStyle/>
          <a:p>
            <a:pPr algn="ctr"/>
            <a:r>
              <a:rPr lang="en-US" sz="1400" b="1" dirty="0">
                <a:solidFill>
                  <a:schemeClr val="bg1"/>
                </a:solidFill>
              </a:rPr>
              <a:t>Handbook</a:t>
            </a:r>
          </a:p>
        </p:txBody>
      </p:sp>
      <p:sp>
        <p:nvSpPr>
          <p:cNvPr id="21532" name="TextBox 21"/>
          <p:cNvSpPr txBox="1">
            <a:spLocks noChangeArrowheads="1"/>
          </p:cNvSpPr>
          <p:nvPr/>
        </p:nvSpPr>
        <p:spPr bwMode="auto">
          <a:xfrm>
            <a:off x="1135063" y="3832225"/>
            <a:ext cx="982662" cy="304800"/>
          </a:xfrm>
          <a:prstGeom prst="rect">
            <a:avLst/>
          </a:prstGeom>
          <a:noFill/>
          <a:ln w="9525">
            <a:noFill/>
            <a:miter lim="800000"/>
            <a:headEnd/>
            <a:tailEnd/>
          </a:ln>
        </p:spPr>
        <p:txBody>
          <a:bodyPr wrap="none">
            <a:spAutoFit/>
          </a:bodyPr>
          <a:lstStyle/>
          <a:p>
            <a:pPr algn="ctr"/>
            <a:r>
              <a:rPr lang="en-US" sz="1400" b="1">
                <a:solidFill>
                  <a:schemeClr val="bg1"/>
                </a:solidFill>
              </a:rPr>
              <a:t>Research</a:t>
            </a:r>
          </a:p>
        </p:txBody>
      </p:sp>
      <p:sp>
        <p:nvSpPr>
          <p:cNvPr id="21533" name="TextBox 22"/>
          <p:cNvSpPr txBox="1">
            <a:spLocks noChangeArrowheads="1"/>
          </p:cNvSpPr>
          <p:nvPr/>
        </p:nvSpPr>
        <p:spPr bwMode="auto">
          <a:xfrm>
            <a:off x="1179513" y="4419600"/>
            <a:ext cx="915987" cy="304800"/>
          </a:xfrm>
          <a:prstGeom prst="rect">
            <a:avLst/>
          </a:prstGeom>
          <a:noFill/>
          <a:ln w="9525">
            <a:noFill/>
            <a:miter lim="800000"/>
            <a:headEnd/>
            <a:tailEnd/>
          </a:ln>
        </p:spPr>
        <p:txBody>
          <a:bodyPr wrap="none">
            <a:spAutoFit/>
          </a:bodyPr>
          <a:lstStyle/>
          <a:p>
            <a:pPr algn="ctr"/>
            <a:r>
              <a:rPr lang="en-US" sz="1400" b="1" dirty="0">
                <a:solidFill>
                  <a:schemeClr val="bg1"/>
                </a:solidFill>
              </a:rPr>
              <a:t>Program</a:t>
            </a:r>
          </a:p>
        </p:txBody>
      </p:sp>
      <p:sp>
        <p:nvSpPr>
          <p:cNvPr id="21534" name="TextBox 23"/>
          <p:cNvSpPr txBox="1">
            <a:spLocks noChangeArrowheads="1"/>
          </p:cNvSpPr>
          <p:nvPr/>
        </p:nvSpPr>
        <p:spPr bwMode="auto">
          <a:xfrm>
            <a:off x="1109663" y="5040313"/>
            <a:ext cx="1050925" cy="304800"/>
          </a:xfrm>
          <a:prstGeom prst="rect">
            <a:avLst/>
          </a:prstGeom>
          <a:noFill/>
          <a:ln w="9525">
            <a:noFill/>
            <a:miter lim="800000"/>
            <a:headEnd/>
            <a:tailEnd/>
          </a:ln>
        </p:spPr>
        <p:txBody>
          <a:bodyPr wrap="none">
            <a:spAutoFit/>
          </a:bodyPr>
          <a:lstStyle/>
          <a:p>
            <a:pPr algn="ctr"/>
            <a:r>
              <a:rPr lang="en-US" sz="1400" b="1">
                <a:solidFill>
                  <a:schemeClr val="bg1"/>
                </a:solidFill>
              </a:rPr>
              <a:t>Standards</a:t>
            </a:r>
          </a:p>
        </p:txBody>
      </p:sp>
      <p:sp>
        <p:nvSpPr>
          <p:cNvPr id="21535" name="TextBox 24"/>
          <p:cNvSpPr txBox="1">
            <a:spLocks noChangeArrowheads="1"/>
          </p:cNvSpPr>
          <p:nvPr/>
        </p:nvSpPr>
        <p:spPr bwMode="auto">
          <a:xfrm>
            <a:off x="1301750" y="5649913"/>
            <a:ext cx="657225" cy="304800"/>
          </a:xfrm>
          <a:prstGeom prst="rect">
            <a:avLst/>
          </a:prstGeom>
          <a:noFill/>
          <a:ln w="9525">
            <a:noFill/>
            <a:miter lim="800000"/>
            <a:headEnd/>
            <a:tailEnd/>
          </a:ln>
        </p:spPr>
        <p:txBody>
          <a:bodyPr wrap="none">
            <a:spAutoFit/>
          </a:bodyPr>
          <a:lstStyle/>
          <a:p>
            <a:pPr algn="ctr"/>
            <a:r>
              <a:rPr lang="en-US" sz="1400" b="1">
                <a:solidFill>
                  <a:schemeClr val="bg1"/>
                </a:solidFill>
              </a:rPr>
              <a:t>Other</a:t>
            </a:r>
          </a:p>
        </p:txBody>
      </p:sp>
      <p:sp>
        <p:nvSpPr>
          <p:cNvPr id="21536" name="TextBox 25"/>
          <p:cNvSpPr txBox="1">
            <a:spLocks noChangeArrowheads="1"/>
          </p:cNvSpPr>
          <p:nvPr/>
        </p:nvSpPr>
        <p:spPr bwMode="auto">
          <a:xfrm>
            <a:off x="6607175" y="3646488"/>
            <a:ext cx="1141413" cy="517525"/>
          </a:xfrm>
          <a:prstGeom prst="rect">
            <a:avLst/>
          </a:prstGeom>
          <a:noFill/>
          <a:ln w="9525">
            <a:noFill/>
            <a:miter lim="800000"/>
            <a:headEnd/>
            <a:tailEnd/>
          </a:ln>
        </p:spPr>
        <p:txBody>
          <a:bodyPr wrap="none">
            <a:spAutoFit/>
          </a:bodyPr>
          <a:lstStyle/>
          <a:p>
            <a:pPr algn="ctr"/>
            <a:r>
              <a:rPr lang="en-US" sz="1400" b="1">
                <a:solidFill>
                  <a:schemeClr val="bg1"/>
                </a:solidFill>
              </a:rPr>
              <a:t>TC</a:t>
            </a:r>
          </a:p>
          <a:p>
            <a:pPr algn="ctr"/>
            <a:r>
              <a:rPr lang="en-US" sz="1400" b="1">
                <a:solidFill>
                  <a:schemeClr val="bg1"/>
                </a:solidFill>
              </a:rPr>
              <a:t>Webmaster</a:t>
            </a:r>
          </a:p>
        </p:txBody>
      </p:sp>
      <p:sp>
        <p:nvSpPr>
          <p:cNvPr id="21537" name="TextBox 26"/>
          <p:cNvSpPr txBox="1">
            <a:spLocks noChangeArrowheads="1"/>
          </p:cNvSpPr>
          <p:nvPr/>
        </p:nvSpPr>
        <p:spPr bwMode="auto">
          <a:xfrm>
            <a:off x="6727825" y="4330700"/>
            <a:ext cx="901700" cy="517525"/>
          </a:xfrm>
          <a:prstGeom prst="rect">
            <a:avLst/>
          </a:prstGeom>
          <a:noFill/>
          <a:ln w="9525">
            <a:noFill/>
            <a:miter lim="800000"/>
            <a:headEnd/>
            <a:tailEnd/>
          </a:ln>
        </p:spPr>
        <p:txBody>
          <a:bodyPr wrap="none">
            <a:spAutoFit/>
          </a:bodyPr>
          <a:lstStyle/>
          <a:p>
            <a:pPr algn="ctr"/>
            <a:r>
              <a:rPr lang="en-US" sz="1400" b="1">
                <a:solidFill>
                  <a:schemeClr val="bg1"/>
                </a:solidFill>
              </a:rPr>
              <a:t>Formal </a:t>
            </a:r>
          </a:p>
          <a:p>
            <a:pPr algn="ctr"/>
            <a:r>
              <a:rPr lang="en-US" sz="1400" b="1">
                <a:solidFill>
                  <a:schemeClr val="bg1"/>
                </a:solidFill>
              </a:rPr>
              <a:t>Liaisons</a:t>
            </a:r>
          </a:p>
        </p:txBody>
      </p:sp>
      <p:sp>
        <p:nvSpPr>
          <p:cNvPr id="21538" name="TextBox 27"/>
          <p:cNvSpPr txBox="1">
            <a:spLocks noChangeArrowheads="1"/>
          </p:cNvSpPr>
          <p:nvPr/>
        </p:nvSpPr>
        <p:spPr bwMode="auto">
          <a:xfrm>
            <a:off x="6721475" y="5010150"/>
            <a:ext cx="901700" cy="517525"/>
          </a:xfrm>
          <a:prstGeom prst="rect">
            <a:avLst/>
          </a:prstGeom>
          <a:noFill/>
          <a:ln w="9525">
            <a:noFill/>
            <a:miter lim="800000"/>
            <a:headEnd/>
            <a:tailEnd/>
          </a:ln>
        </p:spPr>
        <p:txBody>
          <a:bodyPr wrap="none">
            <a:spAutoFit/>
          </a:bodyPr>
          <a:lstStyle/>
          <a:p>
            <a:pPr algn="ctr"/>
            <a:r>
              <a:rPr lang="en-US" sz="1400" b="1">
                <a:solidFill>
                  <a:schemeClr val="bg1"/>
                </a:solidFill>
              </a:rPr>
              <a:t>Informal</a:t>
            </a:r>
          </a:p>
          <a:p>
            <a:pPr algn="ctr"/>
            <a:r>
              <a:rPr lang="en-US" sz="1400" b="1">
                <a:solidFill>
                  <a:schemeClr val="bg1"/>
                </a:solidFill>
              </a:rPr>
              <a:t>Liaisons</a:t>
            </a:r>
          </a:p>
        </p:txBody>
      </p:sp>
      <p:sp>
        <p:nvSpPr>
          <p:cNvPr id="21539" name="TextBox 28"/>
          <p:cNvSpPr txBox="1">
            <a:spLocks noChangeArrowheads="1"/>
          </p:cNvSpPr>
          <p:nvPr/>
        </p:nvSpPr>
        <p:spPr bwMode="auto">
          <a:xfrm>
            <a:off x="2890838" y="4038600"/>
            <a:ext cx="3287712" cy="942975"/>
          </a:xfrm>
          <a:prstGeom prst="rect">
            <a:avLst/>
          </a:prstGeom>
          <a:noFill/>
          <a:ln w="9525">
            <a:noFill/>
            <a:miter lim="800000"/>
            <a:headEnd/>
            <a:tailEnd/>
          </a:ln>
        </p:spPr>
        <p:txBody>
          <a:bodyPr wrap="none">
            <a:spAutoFit/>
          </a:bodyPr>
          <a:lstStyle/>
          <a:p>
            <a:pPr algn="ctr"/>
            <a:r>
              <a:rPr lang="en-US" sz="1400" b="1" u="sng" dirty="0">
                <a:solidFill>
                  <a:schemeClr val="bg1"/>
                </a:solidFill>
              </a:rPr>
              <a:t>TC Members</a:t>
            </a:r>
          </a:p>
          <a:p>
            <a:pPr algn="ctr"/>
            <a:r>
              <a:rPr lang="en-US" sz="1400" b="1" dirty="0">
                <a:solidFill>
                  <a:schemeClr val="bg1"/>
                </a:solidFill>
              </a:rPr>
              <a:t>Voting Members</a:t>
            </a:r>
          </a:p>
          <a:p>
            <a:pPr algn="ctr"/>
            <a:r>
              <a:rPr lang="en-US" sz="1400" b="1" dirty="0">
                <a:solidFill>
                  <a:schemeClr val="bg1"/>
                </a:solidFill>
              </a:rPr>
              <a:t>Corresponding Members</a:t>
            </a:r>
          </a:p>
          <a:p>
            <a:pPr algn="ctr"/>
            <a:r>
              <a:rPr lang="en-US" sz="1400" b="1" dirty="0">
                <a:solidFill>
                  <a:schemeClr val="bg1"/>
                </a:solidFill>
              </a:rPr>
              <a:t>Provisional Corresponding Members</a:t>
            </a:r>
          </a:p>
        </p:txBody>
      </p:sp>
      <p:cxnSp>
        <p:nvCxnSpPr>
          <p:cNvPr id="17" name="Straight Connector 16"/>
          <p:cNvCxnSpPr/>
          <p:nvPr/>
        </p:nvCxnSpPr>
        <p:spPr>
          <a:xfrm>
            <a:off x="4535488" y="1905000"/>
            <a:ext cx="0" cy="142875"/>
          </a:xfrm>
          <a:prstGeom prst="line">
            <a:avLst/>
          </a:prstGeom>
          <a:ln>
            <a:solidFill>
              <a:schemeClr val="bg1"/>
            </a:solidFill>
          </a:ln>
        </p:spPr>
        <p:style>
          <a:lnRef idx="2">
            <a:schemeClr val="accent1"/>
          </a:lnRef>
          <a:fillRef idx="0">
            <a:schemeClr val="accent1"/>
          </a:fillRef>
          <a:effectRef idx="1">
            <a:schemeClr val="accent1"/>
          </a:effectRef>
          <a:fontRef idx="minor">
            <a:schemeClr val="tx1"/>
          </a:fontRef>
        </p:style>
      </p:cxnSp>
      <p:cxnSp>
        <p:nvCxnSpPr>
          <p:cNvPr id="31" name="Straight Connector 30"/>
          <p:cNvCxnSpPr/>
          <p:nvPr/>
        </p:nvCxnSpPr>
        <p:spPr>
          <a:xfrm>
            <a:off x="5267325" y="2286000"/>
            <a:ext cx="2667000" cy="0"/>
          </a:xfrm>
          <a:prstGeom prst="line">
            <a:avLst/>
          </a:prstGeom>
          <a:ln>
            <a:solidFill>
              <a:schemeClr val="bg1"/>
            </a:solidFill>
          </a:ln>
        </p:spPr>
        <p:style>
          <a:lnRef idx="2">
            <a:schemeClr val="accent1"/>
          </a:lnRef>
          <a:fillRef idx="0">
            <a:schemeClr val="accent1"/>
          </a:fillRef>
          <a:effectRef idx="1">
            <a:schemeClr val="accent1"/>
          </a:effectRef>
          <a:fontRef idx="minor">
            <a:schemeClr val="tx1"/>
          </a:fontRef>
        </p:style>
      </p:cxnSp>
      <p:cxnSp>
        <p:nvCxnSpPr>
          <p:cNvPr id="34" name="Straight Connector 33"/>
          <p:cNvCxnSpPr/>
          <p:nvPr/>
        </p:nvCxnSpPr>
        <p:spPr>
          <a:xfrm>
            <a:off x="6373813" y="2286000"/>
            <a:ext cx="0" cy="428625"/>
          </a:xfrm>
          <a:prstGeom prst="line">
            <a:avLst/>
          </a:prstGeom>
          <a:ln>
            <a:solidFill>
              <a:schemeClr val="bg1"/>
            </a:solidFill>
          </a:ln>
        </p:spPr>
        <p:style>
          <a:lnRef idx="2">
            <a:schemeClr val="accent1"/>
          </a:lnRef>
          <a:fillRef idx="0">
            <a:schemeClr val="accent1"/>
          </a:fillRef>
          <a:effectRef idx="1">
            <a:schemeClr val="accent1"/>
          </a:effectRef>
          <a:fontRef idx="minor">
            <a:schemeClr val="tx1"/>
          </a:fontRef>
        </p:style>
      </p:cxnSp>
      <p:cxnSp>
        <p:nvCxnSpPr>
          <p:cNvPr id="36" name="Straight Connector 35"/>
          <p:cNvCxnSpPr/>
          <p:nvPr/>
        </p:nvCxnSpPr>
        <p:spPr>
          <a:xfrm>
            <a:off x="7924800" y="2286000"/>
            <a:ext cx="0" cy="436563"/>
          </a:xfrm>
          <a:prstGeom prst="line">
            <a:avLst/>
          </a:prstGeom>
          <a:ln>
            <a:solidFill>
              <a:schemeClr val="bg1"/>
            </a:solidFill>
          </a:ln>
        </p:spPr>
        <p:style>
          <a:lnRef idx="2">
            <a:schemeClr val="accent1"/>
          </a:lnRef>
          <a:fillRef idx="0">
            <a:schemeClr val="accent1"/>
          </a:fillRef>
          <a:effectRef idx="1">
            <a:schemeClr val="accent1"/>
          </a:effectRef>
          <a:fontRef idx="minor">
            <a:schemeClr val="tx1"/>
          </a:fontRef>
        </p:style>
      </p:cxnSp>
      <p:cxnSp>
        <p:nvCxnSpPr>
          <p:cNvPr id="37" name="Straight Connector 36"/>
          <p:cNvCxnSpPr/>
          <p:nvPr/>
        </p:nvCxnSpPr>
        <p:spPr>
          <a:xfrm flipV="1">
            <a:off x="1838325" y="228600"/>
            <a:ext cx="1993900" cy="11113"/>
          </a:xfrm>
          <a:prstGeom prst="line">
            <a:avLst/>
          </a:prstGeom>
          <a:ln>
            <a:solidFill>
              <a:schemeClr val="bg1"/>
            </a:solidFill>
          </a:ln>
        </p:spPr>
        <p:style>
          <a:lnRef idx="2">
            <a:schemeClr val="accent1"/>
          </a:lnRef>
          <a:fillRef idx="0">
            <a:schemeClr val="accent1"/>
          </a:fillRef>
          <a:effectRef idx="1">
            <a:schemeClr val="accent1"/>
          </a:effectRef>
          <a:fontRef idx="minor">
            <a:schemeClr val="tx1"/>
          </a:fontRef>
        </p:style>
      </p:cxnSp>
      <p:sp>
        <p:nvSpPr>
          <p:cNvPr id="21545" name="TextBox 52"/>
          <p:cNvSpPr txBox="1">
            <a:spLocks noChangeArrowheads="1"/>
          </p:cNvSpPr>
          <p:nvPr/>
        </p:nvSpPr>
        <p:spPr bwMode="auto">
          <a:xfrm>
            <a:off x="6477000" y="1981200"/>
            <a:ext cx="854075" cy="304800"/>
          </a:xfrm>
          <a:prstGeom prst="rect">
            <a:avLst/>
          </a:prstGeom>
          <a:noFill/>
          <a:ln w="9525">
            <a:noFill/>
            <a:miter lim="800000"/>
            <a:headEnd/>
            <a:tailEnd/>
          </a:ln>
        </p:spPr>
        <p:txBody>
          <a:bodyPr wrap="none">
            <a:spAutoFit/>
          </a:bodyPr>
          <a:lstStyle/>
          <a:p>
            <a:pPr algn="ctr"/>
            <a:r>
              <a:rPr lang="en-US" sz="1400" b="1">
                <a:solidFill>
                  <a:schemeClr val="bg1"/>
                </a:solidFill>
              </a:rPr>
              <a:t>Officers</a:t>
            </a:r>
          </a:p>
        </p:txBody>
      </p:sp>
      <p:cxnSp>
        <p:nvCxnSpPr>
          <p:cNvPr id="18" name="Straight Connector 47"/>
          <p:cNvCxnSpPr/>
          <p:nvPr/>
        </p:nvCxnSpPr>
        <p:spPr>
          <a:xfrm flipV="1">
            <a:off x="2362200" y="4572000"/>
            <a:ext cx="571500" cy="0"/>
          </a:xfrm>
          <a:prstGeom prst="line">
            <a:avLst/>
          </a:prstGeom>
          <a:ln>
            <a:solidFill>
              <a:schemeClr val="bg1"/>
            </a:solidFill>
          </a:ln>
        </p:spPr>
        <p:style>
          <a:lnRef idx="2">
            <a:schemeClr val="accent1"/>
          </a:lnRef>
          <a:fillRef idx="0">
            <a:schemeClr val="accent1"/>
          </a:fillRef>
          <a:effectRef idx="1">
            <a:schemeClr val="accent1"/>
          </a:effectRef>
          <a:fontRef idx="minor">
            <a:schemeClr val="tx1"/>
          </a:fontRef>
        </p:style>
      </p:cxnSp>
      <p:sp>
        <p:nvSpPr>
          <p:cNvPr id="21547" name="TextBox 52"/>
          <p:cNvSpPr txBox="1">
            <a:spLocks noChangeArrowheads="1"/>
          </p:cNvSpPr>
          <p:nvPr/>
        </p:nvSpPr>
        <p:spPr bwMode="auto">
          <a:xfrm>
            <a:off x="892175" y="2514600"/>
            <a:ext cx="1504950" cy="304800"/>
          </a:xfrm>
          <a:prstGeom prst="rect">
            <a:avLst/>
          </a:prstGeom>
          <a:noFill/>
          <a:ln w="9525">
            <a:noFill/>
            <a:miter lim="800000"/>
            <a:headEnd/>
            <a:tailEnd/>
          </a:ln>
        </p:spPr>
        <p:txBody>
          <a:bodyPr wrap="none">
            <a:spAutoFit/>
          </a:bodyPr>
          <a:lstStyle/>
          <a:p>
            <a:pPr algn="ctr"/>
            <a:r>
              <a:rPr lang="en-US" sz="1400" b="1">
                <a:solidFill>
                  <a:schemeClr val="bg1"/>
                </a:solidFill>
              </a:rPr>
              <a:t>Subcommittees</a:t>
            </a:r>
          </a:p>
        </p:txBody>
      </p:sp>
    </p:spTree>
    <p:extLst>
      <p:ext uri="{BB962C8B-B14F-4D97-AF65-F5344CB8AC3E}">
        <p14:creationId xmlns:p14="http://schemas.microsoft.com/office/powerpoint/2010/main" val="2755257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7649" name="Rectangle 2"/>
          <p:cNvSpPr>
            <a:spLocks noGrp="1" noChangeArrowheads="1"/>
          </p:cNvSpPr>
          <p:nvPr>
            <p:ph type="title"/>
          </p:nvPr>
        </p:nvSpPr>
        <p:spPr>
          <a:xfrm>
            <a:off x="228600" y="533400"/>
            <a:ext cx="8686800" cy="1143000"/>
          </a:xfrm>
        </p:spPr>
        <p:txBody>
          <a:bodyPr lIns="92075" tIns="46038" rIns="92075" bIns="46038" anchor="b"/>
          <a:lstStyle/>
          <a:p>
            <a:r>
              <a:rPr lang="en-US" sz="3600" b="1" dirty="0">
                <a:latin typeface="Helvetica" pitchFamily="34" charset="0"/>
                <a:cs typeface="Helvetica" pitchFamily="34" charset="0"/>
              </a:rPr>
              <a:t>ASHRAE Research - Initiated </a:t>
            </a:r>
            <a:br>
              <a:rPr lang="en-US" sz="3600" b="1" dirty="0">
                <a:latin typeface="Helvetica" pitchFamily="34" charset="0"/>
                <a:cs typeface="Helvetica" pitchFamily="34" charset="0"/>
              </a:rPr>
            </a:br>
            <a:r>
              <a:rPr lang="en-US" sz="3600" b="1" dirty="0">
                <a:latin typeface="Helvetica" pitchFamily="34" charset="0"/>
                <a:cs typeface="Helvetica" pitchFamily="34" charset="0"/>
              </a:rPr>
              <a:t>&amp; Monitored</a:t>
            </a:r>
          </a:p>
        </p:txBody>
      </p:sp>
      <p:sp>
        <p:nvSpPr>
          <p:cNvPr id="8195" name="Rectangle 3"/>
          <p:cNvSpPr>
            <a:spLocks noGrp="1" noChangeArrowheads="1"/>
          </p:cNvSpPr>
          <p:nvPr>
            <p:ph type="body" idx="1"/>
          </p:nvPr>
        </p:nvSpPr>
        <p:spPr>
          <a:xfrm>
            <a:off x="685800" y="2133600"/>
            <a:ext cx="8229600" cy="4114800"/>
          </a:xfrm>
        </p:spPr>
        <p:txBody>
          <a:bodyPr wrap="square" lIns="92075" tIns="46038" rIns="92075" bIns="46038" numCol="1" anchor="t" anchorCtr="0" compatLnSpc="1">
            <a:prstTxWarp prst="textNoShape">
              <a:avLst/>
            </a:prstTxWarp>
          </a:bodyPr>
          <a:lstStyle/>
          <a:p>
            <a:pPr>
              <a:spcBef>
                <a:spcPct val="50000"/>
              </a:spcBef>
              <a:defRPr/>
            </a:pPr>
            <a:r>
              <a:rPr lang="en-US" dirty="0">
                <a:latin typeface="Helvetica" pitchFamily="2" charset="0"/>
                <a:cs typeface="Helvetica" pitchFamily="2" charset="0"/>
              </a:rPr>
              <a:t>Identify needed research</a:t>
            </a:r>
          </a:p>
          <a:p>
            <a:pPr>
              <a:spcBef>
                <a:spcPct val="50000"/>
              </a:spcBef>
              <a:defRPr/>
            </a:pPr>
            <a:r>
              <a:rPr lang="en-US" dirty="0">
                <a:latin typeface="Helvetica" pitchFamily="2" charset="0"/>
                <a:cs typeface="Helvetica" pitchFamily="2" charset="0"/>
              </a:rPr>
              <a:t>Develop research work statements</a:t>
            </a:r>
          </a:p>
          <a:p>
            <a:pPr>
              <a:spcBef>
                <a:spcPct val="50000"/>
              </a:spcBef>
              <a:defRPr/>
            </a:pPr>
            <a:r>
              <a:rPr lang="en-US" dirty="0">
                <a:latin typeface="Helvetica" pitchFamily="2" charset="0"/>
                <a:cs typeface="Helvetica" pitchFamily="2" charset="0"/>
              </a:rPr>
              <a:t>Evaluate proposals</a:t>
            </a:r>
          </a:p>
          <a:p>
            <a:pPr>
              <a:spcBef>
                <a:spcPct val="50000"/>
              </a:spcBef>
              <a:defRPr/>
            </a:pPr>
            <a:r>
              <a:rPr lang="en-US" dirty="0">
                <a:latin typeface="Helvetica" pitchFamily="2" charset="0"/>
                <a:cs typeface="Helvetica" pitchFamily="2" charset="0"/>
              </a:rPr>
              <a:t>Monitor the research project</a:t>
            </a:r>
          </a:p>
          <a:p>
            <a:pPr>
              <a:spcBef>
                <a:spcPct val="50000"/>
              </a:spcBef>
              <a:defRPr/>
            </a:pPr>
            <a:r>
              <a:rPr lang="en-US" dirty="0">
                <a:latin typeface="Helvetica" pitchFamily="2" charset="0"/>
                <a:cs typeface="Helvetica" pitchFamily="2" charset="0"/>
              </a:rPr>
              <a:t>Ensure results are disseminated </a:t>
            </a:r>
            <a:br>
              <a:rPr lang="en-US" dirty="0">
                <a:latin typeface="Helvetica" pitchFamily="2" charset="0"/>
                <a:cs typeface="Helvetica" pitchFamily="2" charset="0"/>
              </a:rPr>
            </a:br>
            <a:r>
              <a:rPr lang="en-US" dirty="0">
                <a:latin typeface="Helvetica" pitchFamily="2" charset="0"/>
                <a:cs typeface="Helvetica" pitchFamily="2" charset="0"/>
              </a:rPr>
              <a:t>to the Society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819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819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819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819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819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5" grpId="0" build="p" autoUpdateAnimBg="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697" name="Rectangle 2"/>
          <p:cNvSpPr>
            <a:spLocks noGrp="1" noChangeArrowheads="1"/>
          </p:cNvSpPr>
          <p:nvPr>
            <p:ph type="title"/>
          </p:nvPr>
        </p:nvSpPr>
        <p:spPr>
          <a:xfrm>
            <a:off x="457200" y="228600"/>
            <a:ext cx="7162800" cy="1447800"/>
          </a:xfrm>
        </p:spPr>
        <p:txBody>
          <a:bodyPr lIns="92075" tIns="46038" rIns="92075" bIns="46038" anchor="b"/>
          <a:lstStyle/>
          <a:p>
            <a:r>
              <a:rPr lang="en-US" sz="3600" b="1" dirty="0">
                <a:latin typeface="Helvetica" pitchFamily="34" charset="0"/>
                <a:cs typeface="Helvetica" pitchFamily="34" charset="0"/>
              </a:rPr>
              <a:t>Participate in the ASHRAE Standards Process</a:t>
            </a:r>
          </a:p>
        </p:txBody>
      </p:sp>
      <p:sp>
        <p:nvSpPr>
          <p:cNvPr id="9219" name="Rectangle 3"/>
          <p:cNvSpPr>
            <a:spLocks noGrp="1" noChangeArrowheads="1"/>
          </p:cNvSpPr>
          <p:nvPr>
            <p:ph type="body" idx="1"/>
          </p:nvPr>
        </p:nvSpPr>
        <p:spPr>
          <a:xfrm>
            <a:off x="533400" y="2057400"/>
            <a:ext cx="8305800" cy="4419600"/>
          </a:xfrm>
        </p:spPr>
        <p:txBody>
          <a:bodyPr wrap="square" lIns="92075" tIns="46038" rIns="92075" bIns="46038" numCol="1" anchor="t" anchorCtr="0" compatLnSpc="1">
            <a:prstTxWarp prst="textNoShape">
              <a:avLst/>
            </a:prstTxWarp>
          </a:bodyPr>
          <a:lstStyle/>
          <a:p>
            <a:pPr>
              <a:spcBef>
                <a:spcPct val="40000"/>
              </a:spcBef>
              <a:defRPr/>
            </a:pPr>
            <a:r>
              <a:rPr lang="en-US" dirty="0">
                <a:latin typeface="Helvetica" pitchFamily="34" charset="0"/>
                <a:cs typeface="Helvetica" pitchFamily="34" charset="0"/>
              </a:rPr>
              <a:t>Primary responsibility for document development lies with Standards Project Committees (SPCs)</a:t>
            </a:r>
          </a:p>
          <a:p>
            <a:pPr>
              <a:spcBef>
                <a:spcPct val="40000"/>
              </a:spcBef>
              <a:defRPr/>
            </a:pPr>
            <a:r>
              <a:rPr lang="en-US" dirty="0">
                <a:latin typeface="Helvetica" pitchFamily="34" charset="0"/>
                <a:cs typeface="Helvetica" pitchFamily="34" charset="0"/>
              </a:rPr>
              <a:t>Recommend topics needing a standard</a:t>
            </a:r>
          </a:p>
          <a:p>
            <a:pPr>
              <a:spcBef>
                <a:spcPct val="40000"/>
              </a:spcBef>
              <a:defRPr/>
            </a:pPr>
            <a:r>
              <a:rPr lang="en-US" dirty="0">
                <a:latin typeface="Helvetica" pitchFamily="34" charset="0"/>
                <a:cs typeface="Helvetica" pitchFamily="34" charset="0"/>
              </a:rPr>
              <a:t>Regularly review the TC’s standards</a:t>
            </a:r>
          </a:p>
          <a:p>
            <a:pPr>
              <a:spcBef>
                <a:spcPct val="40000"/>
              </a:spcBef>
              <a:defRPr/>
            </a:pPr>
            <a:r>
              <a:rPr lang="en-US" dirty="0">
                <a:latin typeface="Helvetica" pitchFamily="34" charset="0"/>
                <a:cs typeface="Helvetica" pitchFamily="34" charset="0"/>
              </a:rPr>
              <a:t>May be asked to be members of the SPC</a:t>
            </a:r>
          </a:p>
          <a:p>
            <a:pPr>
              <a:spcBef>
                <a:spcPct val="40000"/>
              </a:spcBef>
              <a:defRPr/>
            </a:pPr>
            <a:r>
              <a:rPr lang="en-US" dirty="0">
                <a:latin typeface="Helvetica" pitchFamily="34" charset="0"/>
                <a:cs typeface="Helvetica" pitchFamily="34" charset="0"/>
              </a:rPr>
              <a:t>Provide liaisons to SPCs</a:t>
            </a:r>
          </a:p>
          <a:p>
            <a:pPr>
              <a:spcBef>
                <a:spcPct val="40000"/>
              </a:spcBef>
              <a:defRPr/>
            </a:pPr>
            <a:r>
              <a:rPr lang="en-US" dirty="0">
                <a:latin typeface="Helvetica" pitchFamily="34" charset="0"/>
                <a:cs typeface="Helvetica" pitchFamily="34" charset="0"/>
              </a:rPr>
              <a:t>May be asked to provide concurrence with  </a:t>
            </a:r>
            <a:br>
              <a:rPr lang="en-US" dirty="0">
                <a:latin typeface="Helvetica" pitchFamily="34" charset="0"/>
                <a:cs typeface="Helvetica" pitchFamily="34" charset="0"/>
              </a:rPr>
            </a:br>
            <a:r>
              <a:rPr lang="en-US" dirty="0">
                <a:latin typeface="Helvetica" pitchFamily="34" charset="0"/>
                <a:cs typeface="Helvetica" pitchFamily="34" charset="0"/>
              </a:rPr>
              <a:t>non-ASHRAE standards (e.g.  ASTM or ISO)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921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921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921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921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9219">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9219">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9" grpId="0" build="p" autoUpdateAnimBg="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745" name="Rectangle 2"/>
          <p:cNvSpPr>
            <a:spLocks noGrp="1" noChangeArrowheads="1"/>
          </p:cNvSpPr>
          <p:nvPr>
            <p:ph type="title"/>
          </p:nvPr>
        </p:nvSpPr>
        <p:spPr>
          <a:xfrm>
            <a:off x="685800" y="152400"/>
            <a:ext cx="5486400" cy="914400"/>
          </a:xfrm>
        </p:spPr>
        <p:txBody>
          <a:bodyPr lIns="92075" tIns="46038" rIns="92075" bIns="46038" anchor="b"/>
          <a:lstStyle/>
          <a:p>
            <a:r>
              <a:rPr lang="en-US" sz="3600" b="1" dirty="0">
                <a:latin typeface="Helvetica" pitchFamily="34" charset="0"/>
                <a:cs typeface="Helvetica" pitchFamily="34" charset="0"/>
              </a:rPr>
              <a:t>Handbook Chapters</a:t>
            </a:r>
          </a:p>
        </p:txBody>
      </p:sp>
      <p:sp>
        <p:nvSpPr>
          <p:cNvPr id="10243" name="Rectangle 3"/>
          <p:cNvSpPr>
            <a:spLocks noGrp="1" noChangeArrowheads="1"/>
          </p:cNvSpPr>
          <p:nvPr>
            <p:ph type="body" idx="1"/>
          </p:nvPr>
        </p:nvSpPr>
        <p:spPr>
          <a:xfrm>
            <a:off x="685800" y="1905000"/>
            <a:ext cx="8077200" cy="4114800"/>
          </a:xfrm>
        </p:spPr>
        <p:txBody>
          <a:bodyPr wrap="square" lIns="92075" tIns="46038" rIns="92075" bIns="46038" numCol="1" anchor="t" anchorCtr="0" compatLnSpc="1">
            <a:prstTxWarp prst="textNoShape">
              <a:avLst/>
            </a:prstTxWarp>
          </a:bodyPr>
          <a:lstStyle/>
          <a:p>
            <a:pPr>
              <a:defRPr/>
            </a:pPr>
            <a:r>
              <a:rPr lang="en-US" dirty="0">
                <a:latin typeface="Helvetica" pitchFamily="2" charset="0"/>
                <a:cs typeface="Helvetica" pitchFamily="2" charset="0"/>
              </a:rPr>
              <a:t>Assigned chapters consistent with their expertise/scope </a:t>
            </a:r>
          </a:p>
          <a:p>
            <a:pPr>
              <a:spcBef>
                <a:spcPts val="1200"/>
              </a:spcBef>
              <a:defRPr/>
            </a:pPr>
            <a:r>
              <a:rPr lang="en-US" dirty="0">
                <a:latin typeface="Helvetica" pitchFamily="2" charset="0"/>
                <a:cs typeface="Helvetica" pitchFamily="2" charset="0"/>
              </a:rPr>
              <a:t>Most have standing handbook subcommittees to write and revise chapters and may be responsible for multiple chapters.</a:t>
            </a:r>
          </a:p>
          <a:p>
            <a:pPr>
              <a:spcBef>
                <a:spcPts val="1200"/>
              </a:spcBef>
              <a:defRPr/>
            </a:pPr>
            <a:r>
              <a:rPr lang="en-US" dirty="0">
                <a:latin typeface="Helvetica" pitchFamily="2" charset="0"/>
                <a:cs typeface="Helvetica" pitchFamily="2" charset="0"/>
              </a:rPr>
              <a:t>Responsibility for chapters is listed in the Handbook (as are major content contributors)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024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1024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1024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build="p" autoUpdateAnimBg="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3793" name="Rectangle 4"/>
          <p:cNvSpPr>
            <a:spLocks noGrp="1" noChangeArrowheads="1"/>
          </p:cNvSpPr>
          <p:nvPr>
            <p:ph type="title"/>
          </p:nvPr>
        </p:nvSpPr>
        <p:spPr>
          <a:xfrm>
            <a:off x="762000" y="685800"/>
            <a:ext cx="7086600" cy="914400"/>
          </a:xfrm>
        </p:spPr>
        <p:txBody>
          <a:bodyPr/>
          <a:lstStyle/>
          <a:p>
            <a:r>
              <a:rPr lang="en-US" sz="3600" dirty="0">
                <a:latin typeface="Helvetica" pitchFamily="34" charset="0"/>
                <a:cs typeface="Helvetica" pitchFamily="34" charset="0"/>
              </a:rPr>
              <a:t>Programs for ASHRAE Conferences</a:t>
            </a:r>
          </a:p>
        </p:txBody>
      </p:sp>
      <p:sp>
        <p:nvSpPr>
          <p:cNvPr id="12293" name="Rectangle 5"/>
          <p:cNvSpPr>
            <a:spLocks noGrp="1" noChangeArrowheads="1"/>
          </p:cNvSpPr>
          <p:nvPr>
            <p:ph type="body" idx="1"/>
          </p:nvPr>
        </p:nvSpPr>
        <p:spPr>
          <a:xfrm>
            <a:off x="762000" y="1828800"/>
            <a:ext cx="7772400" cy="4419600"/>
          </a:xfrm>
        </p:spPr>
        <p:txBody>
          <a:bodyPr wrap="square" numCol="1" anchor="t" anchorCtr="0" compatLnSpc="1">
            <a:prstTxWarp prst="textNoShape">
              <a:avLst/>
            </a:prstTxWarp>
            <a:normAutofit fontScale="85000" lnSpcReduction="10000"/>
          </a:bodyPr>
          <a:lstStyle/>
          <a:p>
            <a:pPr>
              <a:defRPr/>
            </a:pPr>
            <a:r>
              <a:rPr lang="en-US" sz="2400" dirty="0">
                <a:latin typeface="Helvetica" pitchFamily="2" charset="0"/>
                <a:cs typeface="Helvetica" pitchFamily="2" charset="0"/>
              </a:rPr>
              <a:t>The committees and their members suggest topics and sessions for presentation, thus almost all of the conference programs are sponsored by the TCs, TGs, and TRGs.</a:t>
            </a:r>
          </a:p>
          <a:p>
            <a:pPr>
              <a:spcBef>
                <a:spcPts val="1800"/>
              </a:spcBef>
              <a:defRPr/>
            </a:pPr>
            <a:r>
              <a:rPr lang="en-US" sz="2400" dirty="0">
                <a:latin typeface="Helvetica" pitchFamily="2" charset="0"/>
                <a:cs typeface="Helvetica" pitchFamily="2" charset="0"/>
              </a:rPr>
              <a:t>Technical &amp; Conference Paper Sessions </a:t>
            </a:r>
            <a:r>
              <a:rPr lang="en-US" sz="2000" dirty="0">
                <a:latin typeface="Helvetica" pitchFamily="2" charset="0"/>
                <a:cs typeface="Helvetica" pitchFamily="2" charset="0"/>
              </a:rPr>
              <a:t>(Symposia)</a:t>
            </a:r>
          </a:p>
          <a:p>
            <a:pPr lvl="1">
              <a:defRPr/>
            </a:pPr>
            <a:r>
              <a:rPr lang="en-US" sz="2000" dirty="0">
                <a:latin typeface="Helvetica" pitchFamily="2" charset="0"/>
                <a:cs typeface="Helvetica" pitchFamily="2" charset="0"/>
              </a:rPr>
              <a:t>Paper sessions on specific topics that are published in ASHRAE </a:t>
            </a:r>
            <a:r>
              <a:rPr lang="en-US" sz="2100" dirty="0">
                <a:latin typeface="Helvetica" pitchFamily="2" charset="0"/>
                <a:cs typeface="Helvetica" pitchFamily="2" charset="0"/>
              </a:rPr>
              <a:t>Transactions usually initiated by TCs or TGs  and reviewers are usually from TCs, TGs, or TRGs</a:t>
            </a:r>
          </a:p>
          <a:p>
            <a:pPr>
              <a:defRPr/>
            </a:pPr>
            <a:r>
              <a:rPr lang="en-US" sz="2600" dirty="0">
                <a:latin typeface="Helvetica" pitchFamily="2" charset="0"/>
                <a:cs typeface="Helvetica" pitchFamily="2" charset="0"/>
              </a:rPr>
              <a:t>Seminars and Forums</a:t>
            </a:r>
          </a:p>
          <a:p>
            <a:pPr lvl="1">
              <a:defRPr/>
            </a:pPr>
            <a:r>
              <a:rPr lang="en-US" sz="2200" dirty="0">
                <a:latin typeface="Helvetica" pitchFamily="2" charset="0"/>
                <a:cs typeface="Helvetica" pitchFamily="2" charset="0"/>
              </a:rPr>
              <a:t>Majority of these sessions are proposed, developed, and presented by committee members.</a:t>
            </a:r>
          </a:p>
          <a:p>
            <a:pPr lvl="1">
              <a:defRPr/>
            </a:pPr>
            <a:r>
              <a:rPr lang="en-US" sz="2200" dirty="0">
                <a:latin typeface="Helvetica" pitchFamily="2" charset="0"/>
                <a:cs typeface="Helvetica" pitchFamily="2" charset="0"/>
              </a:rPr>
              <a:t>Seminar topics include basics, recent advances, and on-going research of members and their organizations.</a:t>
            </a:r>
          </a:p>
          <a:p>
            <a:pPr lvl="1">
              <a:defRPr/>
            </a:pPr>
            <a:r>
              <a:rPr lang="en-US" sz="2200" dirty="0">
                <a:latin typeface="Helvetica" pitchFamily="2" charset="0"/>
                <a:cs typeface="Helvetica" pitchFamily="2" charset="0"/>
              </a:rPr>
              <a:t>Forums involve audience participation on questions posed by TCs to identify members’ technical needs.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229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1229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1229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1" nodeType="clickEffect">
                                  <p:stCondLst>
                                    <p:cond delay="0"/>
                                  </p:stCondLst>
                                  <p:childTnLst>
                                    <p:set>
                                      <p:cBhvr>
                                        <p:cTn id="18" dur="1" fill="hold">
                                          <p:stCondLst>
                                            <p:cond delay="0"/>
                                          </p:stCondLst>
                                        </p:cTn>
                                        <p:tgtEl>
                                          <p:spTgt spid="1229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1" nodeType="clickEffect">
                                  <p:stCondLst>
                                    <p:cond delay="0"/>
                                  </p:stCondLst>
                                  <p:childTnLst>
                                    <p:set>
                                      <p:cBhvr>
                                        <p:cTn id="22" dur="1" fill="hold">
                                          <p:stCondLst>
                                            <p:cond delay="0"/>
                                          </p:stCondLst>
                                        </p:cTn>
                                        <p:tgtEl>
                                          <p:spTgt spid="1229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1" nodeType="clickEffect">
                                  <p:stCondLst>
                                    <p:cond delay="0"/>
                                  </p:stCondLst>
                                  <p:childTnLst>
                                    <p:set>
                                      <p:cBhvr>
                                        <p:cTn id="26" dur="1" fill="hold">
                                          <p:stCondLst>
                                            <p:cond delay="0"/>
                                          </p:stCondLst>
                                        </p:cTn>
                                        <p:tgtEl>
                                          <p:spTgt spid="1229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1" nodeType="clickEffect">
                                  <p:stCondLst>
                                    <p:cond delay="0"/>
                                  </p:stCondLst>
                                  <p:childTnLst>
                                    <p:set>
                                      <p:cBhvr>
                                        <p:cTn id="30" dur="1" fill="hold">
                                          <p:stCondLst>
                                            <p:cond delay="0"/>
                                          </p:stCondLst>
                                        </p:cTn>
                                        <p:tgtEl>
                                          <p:spTgt spid="1229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3" grpId="0" uiExpand="1" build="p" bldLvl="2" autoUpdateAnimBg="0"/>
      <p:bldP spid="12293" grpId="1" uiExpand="1"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4861</TotalTime>
  <Words>3050</Words>
  <Application>Microsoft Office PowerPoint</Application>
  <PresentationFormat>On-screen Show (4:3)</PresentationFormat>
  <Paragraphs>195</Paragraphs>
  <Slides>14</Slides>
  <Notes>14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Arial</vt:lpstr>
      <vt:lpstr>Book Antiqua</vt:lpstr>
      <vt:lpstr>Calibri</vt:lpstr>
      <vt:lpstr>Helvetica</vt:lpstr>
      <vt:lpstr>Impact</vt:lpstr>
      <vt:lpstr>Wingdings</vt:lpstr>
      <vt:lpstr>Office Theme</vt:lpstr>
      <vt:lpstr>ASHRAE Technical Committees – The Who, What, and How</vt:lpstr>
      <vt:lpstr>ASHRAE Has Four Types of Committees Whose Focus is Primarily on Technical Information</vt:lpstr>
      <vt:lpstr>TC, TG, or TRG members</vt:lpstr>
      <vt:lpstr>Who is on a TC, TG, or TRG?</vt:lpstr>
      <vt:lpstr>How Does an ASHRAE  Technical Committee (TC) Work?</vt:lpstr>
      <vt:lpstr>ASHRAE Research - Initiated  &amp; Monitored</vt:lpstr>
      <vt:lpstr>Participate in the ASHRAE Standards Process</vt:lpstr>
      <vt:lpstr>Handbook Chapters</vt:lpstr>
      <vt:lpstr>Programs for ASHRAE Conferences</vt:lpstr>
      <vt:lpstr>How to get involved</vt:lpstr>
      <vt:lpstr> “Remote” Participation</vt:lpstr>
      <vt:lpstr>Technical Committee Sections</vt:lpstr>
      <vt:lpstr>ASHRAE Will Give You the World</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Bill Blount</dc:creator>
  <cp:lastModifiedBy>Hammerling, Steve</cp:lastModifiedBy>
  <cp:revision>170</cp:revision>
  <dcterms:created xsi:type="dcterms:W3CDTF">2011-12-07T19:09:13Z</dcterms:created>
  <dcterms:modified xsi:type="dcterms:W3CDTF">2025-07-04T01:08:15Z</dcterms:modified>
</cp:coreProperties>
</file>